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3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9"/>
  </p:notesMasterIdLst>
  <p:sldIdLst>
    <p:sldId id="256" r:id="rId2"/>
    <p:sldId id="314" r:id="rId3"/>
    <p:sldId id="261" r:id="rId4"/>
    <p:sldId id="315" r:id="rId5"/>
    <p:sldId id="957" r:id="rId6"/>
    <p:sldId id="768" r:id="rId7"/>
    <p:sldId id="770" r:id="rId8"/>
    <p:sldId id="964" r:id="rId9"/>
    <p:sldId id="752" r:id="rId10"/>
    <p:sldId id="769" r:id="rId11"/>
    <p:sldId id="958" r:id="rId12"/>
    <p:sldId id="771" r:id="rId13"/>
    <p:sldId id="772" r:id="rId14"/>
    <p:sldId id="767" r:id="rId15"/>
    <p:sldId id="774" r:id="rId16"/>
    <p:sldId id="782" r:id="rId17"/>
    <p:sldId id="783" r:id="rId18"/>
    <p:sldId id="784" r:id="rId19"/>
    <p:sldId id="785" r:id="rId20"/>
    <p:sldId id="786" r:id="rId21"/>
    <p:sldId id="753" r:id="rId22"/>
    <p:sldId id="754" r:id="rId23"/>
    <p:sldId id="803" r:id="rId24"/>
    <p:sldId id="804" r:id="rId25"/>
    <p:sldId id="805" r:id="rId26"/>
    <p:sldId id="932" r:id="rId27"/>
    <p:sldId id="963" r:id="rId28"/>
    <p:sldId id="836" r:id="rId29"/>
    <p:sldId id="797" r:id="rId30"/>
    <p:sldId id="811" r:id="rId31"/>
    <p:sldId id="765" r:id="rId32"/>
    <p:sldId id="793" r:id="rId33"/>
    <p:sldId id="776" r:id="rId34"/>
    <p:sldId id="794" r:id="rId35"/>
    <p:sldId id="795" r:id="rId36"/>
    <p:sldId id="837" r:id="rId37"/>
    <p:sldId id="718" r:id="rId38"/>
    <p:sldId id="717" r:id="rId39"/>
    <p:sldId id="719" r:id="rId40"/>
    <p:sldId id="720" r:id="rId41"/>
    <p:sldId id="820" r:id="rId42"/>
    <p:sldId id="821" r:id="rId43"/>
    <p:sldId id="825" r:id="rId44"/>
    <p:sldId id="826" r:id="rId45"/>
    <p:sldId id="864" r:id="rId46"/>
    <p:sldId id="827" r:id="rId47"/>
    <p:sldId id="828" r:id="rId48"/>
    <p:sldId id="829" r:id="rId49"/>
    <p:sldId id="865" r:id="rId50"/>
    <p:sldId id="866" r:id="rId51"/>
    <p:sldId id="867" r:id="rId52"/>
    <p:sldId id="830" r:id="rId53"/>
    <p:sldId id="721" r:id="rId54"/>
    <p:sldId id="722" r:id="rId55"/>
    <p:sldId id="824" r:id="rId56"/>
    <p:sldId id="823" r:id="rId57"/>
    <p:sldId id="891" r:id="rId58"/>
    <p:sldId id="833" r:id="rId59"/>
    <p:sldId id="835" r:id="rId60"/>
    <p:sldId id="892" r:id="rId61"/>
    <p:sldId id="893" r:id="rId62"/>
    <p:sldId id="967" r:id="rId63"/>
    <p:sldId id="885" r:id="rId64"/>
    <p:sldId id="838" r:id="rId65"/>
    <p:sldId id="894" r:id="rId66"/>
    <p:sldId id="895" r:id="rId67"/>
    <p:sldId id="896" r:id="rId68"/>
    <p:sldId id="834" r:id="rId69"/>
    <p:sldId id="859" r:id="rId70"/>
    <p:sldId id="897" r:id="rId71"/>
    <p:sldId id="862" r:id="rId72"/>
    <p:sldId id="860" r:id="rId73"/>
    <p:sldId id="844" r:id="rId74"/>
    <p:sldId id="845" r:id="rId75"/>
    <p:sldId id="846" r:id="rId76"/>
    <p:sldId id="960" r:id="rId77"/>
    <p:sldId id="847" r:id="rId78"/>
    <p:sldId id="849" r:id="rId79"/>
    <p:sldId id="852" r:id="rId80"/>
    <p:sldId id="851" r:id="rId81"/>
    <p:sldId id="898" r:id="rId82"/>
    <p:sldId id="853" r:id="rId83"/>
    <p:sldId id="855" r:id="rId84"/>
    <p:sldId id="856" r:id="rId85"/>
    <p:sldId id="877" r:id="rId86"/>
    <p:sldId id="878" r:id="rId87"/>
    <p:sldId id="899" r:id="rId88"/>
    <p:sldId id="788" r:id="rId89"/>
    <p:sldId id="775" r:id="rId90"/>
    <p:sldId id="778" r:id="rId91"/>
    <p:sldId id="900" r:id="rId92"/>
    <p:sldId id="912" r:id="rId93"/>
    <p:sldId id="913" r:id="rId94"/>
    <p:sldId id="914" r:id="rId95"/>
    <p:sldId id="915" r:id="rId96"/>
    <p:sldId id="901" r:id="rId97"/>
    <p:sldId id="917" r:id="rId98"/>
    <p:sldId id="916" r:id="rId99"/>
    <p:sldId id="918" r:id="rId100"/>
    <p:sldId id="268" r:id="rId101"/>
    <p:sldId id="269" r:id="rId102"/>
    <p:sldId id="902" r:id="rId103"/>
    <p:sldId id="274" r:id="rId104"/>
    <p:sldId id="262" r:id="rId105"/>
    <p:sldId id="263" r:id="rId106"/>
    <p:sldId id="264" r:id="rId107"/>
    <p:sldId id="969" r:id="rId108"/>
    <p:sldId id="920" r:id="rId109"/>
    <p:sldId id="921" r:id="rId110"/>
    <p:sldId id="922" r:id="rId111"/>
    <p:sldId id="278" r:id="rId112"/>
    <p:sldId id="923" r:id="rId113"/>
    <p:sldId id="280" r:id="rId114"/>
    <p:sldId id="924" r:id="rId115"/>
    <p:sldId id="925" r:id="rId116"/>
    <p:sldId id="903" r:id="rId117"/>
    <p:sldId id="927" r:id="rId118"/>
    <p:sldId id="961" r:id="rId119"/>
    <p:sldId id="962" r:id="rId120"/>
    <p:sldId id="965" r:id="rId121"/>
    <p:sldId id="928" r:id="rId122"/>
    <p:sldId id="929" r:id="rId123"/>
    <p:sldId id="930" r:id="rId124"/>
    <p:sldId id="933" r:id="rId125"/>
    <p:sldId id="931" r:id="rId126"/>
    <p:sldId id="936" r:id="rId127"/>
    <p:sldId id="935" r:id="rId128"/>
    <p:sldId id="971" r:id="rId129"/>
    <p:sldId id="285" r:id="rId130"/>
    <p:sldId id="938" r:id="rId131"/>
    <p:sldId id="416" r:id="rId132"/>
    <p:sldId id="417" r:id="rId133"/>
    <p:sldId id="939" r:id="rId134"/>
    <p:sldId id="422" r:id="rId135"/>
    <p:sldId id="399" r:id="rId136"/>
    <p:sldId id="421" r:id="rId137"/>
    <p:sldId id="942" r:id="rId138"/>
    <p:sldId id="940" r:id="rId139"/>
    <p:sldId id="941" r:id="rId140"/>
    <p:sldId id="266" r:id="rId141"/>
    <p:sldId id="943" r:id="rId142"/>
    <p:sldId id="905" r:id="rId143"/>
    <p:sldId id="906" r:id="rId144"/>
    <p:sldId id="907" r:id="rId145"/>
    <p:sldId id="908" r:id="rId146"/>
    <p:sldId id="909" r:id="rId147"/>
    <p:sldId id="839" r:id="rId148"/>
    <p:sldId id="840" r:id="rId149"/>
    <p:sldId id="947" r:id="rId150"/>
    <p:sldId id="910" r:id="rId151"/>
    <p:sldId id="911" r:id="rId152"/>
    <p:sldId id="260" r:id="rId153"/>
    <p:sldId id="948" r:id="rId154"/>
    <p:sldId id="949" r:id="rId155"/>
    <p:sldId id="966" r:id="rId156"/>
    <p:sldId id="951" r:id="rId157"/>
    <p:sldId id="265" r:id="rId158"/>
    <p:sldId id="267" r:id="rId159"/>
    <p:sldId id="953" r:id="rId160"/>
    <p:sldId id="954" r:id="rId161"/>
    <p:sldId id="950" r:id="rId162"/>
    <p:sldId id="955" r:id="rId163"/>
    <p:sldId id="944" r:id="rId164"/>
    <p:sldId id="945" r:id="rId165"/>
    <p:sldId id="970" r:id="rId166"/>
    <p:sldId id="934" r:id="rId167"/>
    <p:sldId id="952" r:id="rId168"/>
    <p:sldId id="956" r:id="rId169"/>
    <p:sldId id="946" r:id="rId170"/>
    <p:sldId id="259" r:id="rId171"/>
    <p:sldId id="310" r:id="rId172"/>
    <p:sldId id="311" r:id="rId173"/>
    <p:sldId id="277" r:id="rId174"/>
    <p:sldId id="305" r:id="rId175"/>
    <p:sldId id="279" r:id="rId176"/>
    <p:sldId id="306" r:id="rId177"/>
    <p:sldId id="281" r:id="rId178"/>
    <p:sldId id="282" r:id="rId179"/>
    <p:sldId id="283" r:id="rId180"/>
    <p:sldId id="307" r:id="rId181"/>
    <p:sldId id="284" r:id="rId182"/>
    <p:sldId id="959" r:id="rId183"/>
    <p:sldId id="286" r:id="rId184"/>
    <p:sldId id="288" r:id="rId185"/>
    <p:sldId id="289" r:id="rId186"/>
    <p:sldId id="308" r:id="rId187"/>
    <p:sldId id="293" r:id="rId188"/>
    <p:sldId id="294" r:id="rId189"/>
    <p:sldId id="295" r:id="rId190"/>
    <p:sldId id="972" r:id="rId191"/>
    <p:sldId id="296" r:id="rId192"/>
    <p:sldId id="297" r:id="rId193"/>
    <p:sldId id="299" r:id="rId194"/>
    <p:sldId id="300" r:id="rId195"/>
    <p:sldId id="298" r:id="rId196"/>
    <p:sldId id="287" r:id="rId197"/>
    <p:sldId id="292" r:id="rId19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0"/>
    <p:restoredTop sz="88729"/>
  </p:normalViewPr>
  <p:slideViewPr>
    <p:cSldViewPr snapToGrid="0" snapToObjects="1">
      <p:cViewPr varScale="1">
        <p:scale>
          <a:sx n="174" d="100"/>
          <a:sy n="174" d="100"/>
        </p:scale>
        <p:origin x="480" y="184"/>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svg"/></Relationships>
</file>

<file path=ppt/diagrams/_rels/data12.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svg"/><Relationship Id="rId1" Type="http://schemas.openxmlformats.org/officeDocument/2006/relationships/image" Target="../media/image171.png"/><Relationship Id="rId6" Type="http://schemas.openxmlformats.org/officeDocument/2006/relationships/image" Target="../media/image176.svg"/><Relationship Id="rId5" Type="http://schemas.openxmlformats.org/officeDocument/2006/relationships/image" Target="../media/image175.png"/><Relationship Id="rId4" Type="http://schemas.openxmlformats.org/officeDocument/2006/relationships/image" Target="../media/image174.svg"/></Relationships>
</file>

<file path=ppt/diagrams/_rels/data1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57.svg"/><Relationship Id="rId1" Type="http://schemas.openxmlformats.org/officeDocument/2006/relationships/image" Target="../media/image207.png"/><Relationship Id="rId4" Type="http://schemas.openxmlformats.org/officeDocument/2006/relationships/image" Target="../media/image209.svg"/></Relationships>
</file>

<file path=ppt/diagrams/_rels/data1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svg"/><Relationship Id="rId1" Type="http://schemas.openxmlformats.org/officeDocument/2006/relationships/image" Target="../media/image211.png"/><Relationship Id="rId6" Type="http://schemas.openxmlformats.org/officeDocument/2006/relationships/image" Target="../media/image216.svg"/><Relationship Id="rId5" Type="http://schemas.openxmlformats.org/officeDocument/2006/relationships/image" Target="../media/image215.png"/><Relationship Id="rId4" Type="http://schemas.openxmlformats.org/officeDocument/2006/relationships/image" Target="../media/image214.svg"/></Relationships>
</file>

<file path=ppt/diagrams/_rels/data16.xml.rels><?xml version="1.0" encoding="UTF-8" standalone="yes"?>
<Relationships xmlns="http://schemas.openxmlformats.org/package/2006/relationships"><Relationship Id="rId1" Type="http://schemas.openxmlformats.org/officeDocument/2006/relationships/image" Target="../media/image224.jpg"/></Relationships>
</file>

<file path=ppt/diagrams/_rels/data18.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230.svg"/><Relationship Id="rId5" Type="http://schemas.openxmlformats.org/officeDocument/2006/relationships/image" Target="../media/image229.png"/><Relationship Id="rId10" Type="http://schemas.openxmlformats.org/officeDocument/2006/relationships/image" Target="../media/image8.svg"/><Relationship Id="rId4" Type="http://schemas.openxmlformats.org/officeDocument/2006/relationships/image" Target="../media/image228.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57.svg"/><Relationship Id="rId1" Type="http://schemas.openxmlformats.org/officeDocument/2006/relationships/image" Target="../media/image207.png"/><Relationship Id="rId6" Type="http://schemas.openxmlformats.org/officeDocument/2006/relationships/image" Target="../media/image255.svg"/><Relationship Id="rId5" Type="http://schemas.openxmlformats.org/officeDocument/2006/relationships/image" Target="../media/image254.png"/><Relationship Id="rId4" Type="http://schemas.openxmlformats.org/officeDocument/2006/relationships/image" Target="../media/image253.svg"/></Relationships>
</file>

<file path=ppt/diagrams/_rels/data21.xml.rels><?xml version="1.0" encoding="UTF-8" standalone="yes"?>
<Relationships xmlns="http://schemas.openxmlformats.org/package/2006/relationships"><Relationship Id="rId8" Type="http://schemas.openxmlformats.org/officeDocument/2006/relationships/image" Target="../media/image264.sv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svg"/><Relationship Id="rId1" Type="http://schemas.openxmlformats.org/officeDocument/2006/relationships/image" Target="../media/image257.png"/><Relationship Id="rId6" Type="http://schemas.openxmlformats.org/officeDocument/2006/relationships/image" Target="../media/image262.svg"/><Relationship Id="rId5" Type="http://schemas.openxmlformats.org/officeDocument/2006/relationships/image" Target="../media/image261.png"/><Relationship Id="rId4" Type="http://schemas.openxmlformats.org/officeDocument/2006/relationships/image" Target="../media/image260.svg"/></Relationships>
</file>

<file path=ppt/diagrams/_rels/data22.xml.rels><?xml version="1.0" encoding="UTF-8" standalone="yes"?>
<Relationships xmlns="http://schemas.openxmlformats.org/package/2006/relationships"><Relationship Id="rId8" Type="http://schemas.openxmlformats.org/officeDocument/2006/relationships/image" Target="../media/image273.sv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71.svg"/><Relationship Id="rId5" Type="http://schemas.openxmlformats.org/officeDocument/2006/relationships/image" Target="../media/image270.png"/><Relationship Id="rId10" Type="http://schemas.openxmlformats.org/officeDocument/2006/relationships/image" Target="../media/image275.svg"/><Relationship Id="rId4" Type="http://schemas.openxmlformats.org/officeDocument/2006/relationships/image" Target="../media/image269.svg"/><Relationship Id="rId9" Type="http://schemas.openxmlformats.org/officeDocument/2006/relationships/image" Target="../media/image274.png"/></Relationships>
</file>

<file path=ppt/diagrams/_rels/data2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svg"/><Relationship Id="rId1" Type="http://schemas.openxmlformats.org/officeDocument/2006/relationships/image" Target="../media/image276.png"/><Relationship Id="rId4" Type="http://schemas.openxmlformats.org/officeDocument/2006/relationships/image" Target="../media/image279.svg"/></Relationships>
</file>

<file path=ppt/diagrams/_rels/data26.xml.rels><?xml version="1.0" encoding="UTF-8" standalone="yes"?>
<Relationships xmlns="http://schemas.openxmlformats.org/package/2006/relationships"><Relationship Id="rId8" Type="http://schemas.openxmlformats.org/officeDocument/2006/relationships/image" Target="../media/image290.svg"/><Relationship Id="rId3" Type="http://schemas.openxmlformats.org/officeDocument/2006/relationships/image" Target="../media/image285.png"/><Relationship Id="rId7" Type="http://schemas.openxmlformats.org/officeDocument/2006/relationships/image" Target="../media/image289.png"/><Relationship Id="rId2" Type="http://schemas.openxmlformats.org/officeDocument/2006/relationships/image" Target="../media/image284.svg"/><Relationship Id="rId1" Type="http://schemas.openxmlformats.org/officeDocument/2006/relationships/image" Target="../media/image283.png"/><Relationship Id="rId6" Type="http://schemas.openxmlformats.org/officeDocument/2006/relationships/image" Target="../media/image288.svg"/><Relationship Id="rId5" Type="http://schemas.openxmlformats.org/officeDocument/2006/relationships/image" Target="../media/image287.png"/><Relationship Id="rId10" Type="http://schemas.openxmlformats.org/officeDocument/2006/relationships/image" Target="../media/image260.svg"/><Relationship Id="rId4" Type="http://schemas.openxmlformats.org/officeDocument/2006/relationships/image" Target="../media/image286.svg"/><Relationship Id="rId9" Type="http://schemas.openxmlformats.org/officeDocument/2006/relationships/image" Target="../media/image291.png"/></Relationships>
</file>

<file path=ppt/diagrams/_rels/data2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svg"/><Relationship Id="rId1" Type="http://schemas.openxmlformats.org/officeDocument/2006/relationships/image" Target="../media/image300.png"/><Relationship Id="rId4" Type="http://schemas.openxmlformats.org/officeDocument/2006/relationships/image" Target="../media/image303.svg"/></Relationships>
</file>

<file path=ppt/diagrams/_rels/data28.xml.rels><?xml version="1.0" encoding="UTF-8" standalone="yes"?>
<Relationships xmlns="http://schemas.openxmlformats.org/package/2006/relationships"><Relationship Id="rId3" Type="http://schemas.openxmlformats.org/officeDocument/2006/relationships/image" Target="../media/image309.svg"/><Relationship Id="rId2" Type="http://schemas.openxmlformats.org/officeDocument/2006/relationships/image" Target="../media/image308.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311.svg"/><Relationship Id="rId4" Type="http://schemas.openxmlformats.org/officeDocument/2006/relationships/image" Target="../media/image310.png"/></Relationships>
</file>

<file path=ppt/diagrams/_rels/data2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svg"/><Relationship Id="rId1" Type="http://schemas.openxmlformats.org/officeDocument/2006/relationships/image" Target="../media/image287.png"/><Relationship Id="rId4" Type="http://schemas.openxmlformats.org/officeDocument/2006/relationships/image" Target="../media/image290.svg"/></Relationships>
</file>

<file path=ppt/diagrams/_rels/data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ata30.xml.rels><?xml version="1.0" encoding="UTF-8" standalone="yes"?>
<Relationships xmlns="http://schemas.openxmlformats.org/package/2006/relationships"><Relationship Id="rId8" Type="http://schemas.openxmlformats.org/officeDocument/2006/relationships/image" Target="../media/image318.sv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image" Target="../media/image262.svg"/><Relationship Id="rId1" Type="http://schemas.openxmlformats.org/officeDocument/2006/relationships/image" Target="../media/image312.png"/><Relationship Id="rId6" Type="http://schemas.openxmlformats.org/officeDocument/2006/relationships/image" Target="../media/image316.svg"/><Relationship Id="rId5" Type="http://schemas.openxmlformats.org/officeDocument/2006/relationships/image" Target="../media/image315.png"/><Relationship Id="rId10" Type="http://schemas.openxmlformats.org/officeDocument/2006/relationships/image" Target="../media/image320.svg"/><Relationship Id="rId4" Type="http://schemas.openxmlformats.org/officeDocument/2006/relationships/image" Target="../media/image314.svg"/><Relationship Id="rId9" Type="http://schemas.openxmlformats.org/officeDocument/2006/relationships/image" Target="../media/image319.png"/></Relationships>
</file>

<file path=ppt/diagrams/_rels/data3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svg"/><Relationship Id="rId1" Type="http://schemas.openxmlformats.org/officeDocument/2006/relationships/image" Target="../media/image321.png"/><Relationship Id="rId4" Type="http://schemas.openxmlformats.org/officeDocument/2006/relationships/image" Target="../media/image324.svg"/></Relationships>
</file>

<file path=ppt/diagrams/_rels/data3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svg"/><Relationship Id="rId1" Type="http://schemas.openxmlformats.org/officeDocument/2006/relationships/image" Target="../media/image327.png"/><Relationship Id="rId4" Type="http://schemas.openxmlformats.org/officeDocument/2006/relationships/image" Target="../media/image330.svg"/></Relationships>
</file>

<file path=ppt/diagrams/_rels/data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4" Type="http://schemas.openxmlformats.org/officeDocument/2006/relationships/image" Target="../media/image97.svg"/></Relationships>
</file>

<file path=ppt/diagrams/_rels/data7.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diagrams/_rels/data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svg"/><Relationship Id="rId1" Type="http://schemas.openxmlformats.org/officeDocument/2006/relationships/image" Target="../media/image130.png"/><Relationship Id="rId4" Type="http://schemas.openxmlformats.org/officeDocument/2006/relationships/image" Target="../media/image1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1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0.svg"/><Relationship Id="rId1" Type="http://schemas.openxmlformats.org/officeDocument/2006/relationships/image" Target="../media/image155.png"/><Relationship Id="rId6" Type="http://schemas.openxmlformats.org/officeDocument/2006/relationships/image" Target="../media/image154.svg"/><Relationship Id="rId5" Type="http://schemas.openxmlformats.org/officeDocument/2006/relationships/image" Target="../media/image157.png"/><Relationship Id="rId4" Type="http://schemas.openxmlformats.org/officeDocument/2006/relationships/image" Target="../media/image152.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80.png"/><Relationship Id="rId7" Type="http://schemas.openxmlformats.org/officeDocument/2006/relationships/image" Target="../media/image182.png"/><Relationship Id="rId2" Type="http://schemas.openxmlformats.org/officeDocument/2006/relationships/image" Target="../media/image172.svg"/><Relationship Id="rId1" Type="http://schemas.openxmlformats.org/officeDocument/2006/relationships/image" Target="../media/image179.png"/><Relationship Id="rId6" Type="http://schemas.openxmlformats.org/officeDocument/2006/relationships/image" Target="../media/image176.svg"/><Relationship Id="rId5" Type="http://schemas.openxmlformats.org/officeDocument/2006/relationships/image" Target="../media/image181.png"/><Relationship Id="rId4" Type="http://schemas.openxmlformats.org/officeDocument/2006/relationships/image" Target="../media/image17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57.svg"/><Relationship Id="rId1" Type="http://schemas.openxmlformats.org/officeDocument/2006/relationships/image" Target="../media/image59.png"/><Relationship Id="rId4" Type="http://schemas.openxmlformats.org/officeDocument/2006/relationships/image" Target="../media/image209.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2.svg"/><Relationship Id="rId1" Type="http://schemas.openxmlformats.org/officeDocument/2006/relationships/image" Target="../media/image217.png"/><Relationship Id="rId6" Type="http://schemas.openxmlformats.org/officeDocument/2006/relationships/image" Target="../media/image216.svg"/><Relationship Id="rId5" Type="http://schemas.openxmlformats.org/officeDocument/2006/relationships/image" Target="../media/image219.png"/><Relationship Id="rId4" Type="http://schemas.openxmlformats.org/officeDocument/2006/relationships/image" Target="../media/image214.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24.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34.png"/><Relationship Id="rId7" Type="http://schemas.openxmlformats.org/officeDocument/2006/relationships/image" Target="../media/image236.png"/><Relationship Id="rId2" Type="http://schemas.openxmlformats.org/officeDocument/2006/relationships/image" Target="../media/image226.svg"/><Relationship Id="rId1" Type="http://schemas.openxmlformats.org/officeDocument/2006/relationships/image" Target="../media/image233.png"/><Relationship Id="rId6" Type="http://schemas.openxmlformats.org/officeDocument/2006/relationships/image" Target="../media/image230.svg"/><Relationship Id="rId5" Type="http://schemas.openxmlformats.org/officeDocument/2006/relationships/image" Target="../media/image235.png"/><Relationship Id="rId10" Type="http://schemas.openxmlformats.org/officeDocument/2006/relationships/image" Target="../media/image8.svg"/><Relationship Id="rId4" Type="http://schemas.openxmlformats.org/officeDocument/2006/relationships/image" Target="../media/image228.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19.svg"/><Relationship Id="rId1" Type="http://schemas.openxmlformats.org/officeDocument/2006/relationships/image" Target="../media/image26.png"/><Relationship Id="rId6" Type="http://schemas.openxmlformats.org/officeDocument/2006/relationships/image" Target="../media/image23.svg"/><Relationship Id="rId5" Type="http://schemas.openxmlformats.org/officeDocument/2006/relationships/image" Target="../media/image28.png"/><Relationship Id="rId4" Type="http://schemas.openxmlformats.org/officeDocument/2006/relationships/image" Target="../media/image21.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57.svg"/><Relationship Id="rId1" Type="http://schemas.openxmlformats.org/officeDocument/2006/relationships/image" Target="../media/image207.png"/><Relationship Id="rId6" Type="http://schemas.openxmlformats.org/officeDocument/2006/relationships/image" Target="../media/image255.svg"/><Relationship Id="rId5" Type="http://schemas.openxmlformats.org/officeDocument/2006/relationships/image" Target="../media/image254.png"/><Relationship Id="rId4" Type="http://schemas.openxmlformats.org/officeDocument/2006/relationships/image" Target="../media/image253.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64.sv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image" Target="../media/image258.svg"/><Relationship Id="rId1" Type="http://schemas.openxmlformats.org/officeDocument/2006/relationships/image" Target="../media/image257.png"/><Relationship Id="rId6" Type="http://schemas.openxmlformats.org/officeDocument/2006/relationships/image" Target="../media/image262.svg"/><Relationship Id="rId5" Type="http://schemas.openxmlformats.org/officeDocument/2006/relationships/image" Target="../media/image261.png"/><Relationship Id="rId4" Type="http://schemas.openxmlformats.org/officeDocument/2006/relationships/image" Target="../media/image260.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70.png"/><Relationship Id="rId7" Type="http://schemas.openxmlformats.org/officeDocument/2006/relationships/hyperlink" Target="https://mlflow.org/" TargetMode="External"/><Relationship Id="rId2" Type="http://schemas.openxmlformats.org/officeDocument/2006/relationships/image" Target="../media/image269.svg"/><Relationship Id="rId1" Type="http://schemas.openxmlformats.org/officeDocument/2006/relationships/image" Target="../media/image268.png"/><Relationship Id="rId6" Type="http://schemas.openxmlformats.org/officeDocument/2006/relationships/image" Target="../media/image273.svg"/><Relationship Id="rId5" Type="http://schemas.openxmlformats.org/officeDocument/2006/relationships/image" Target="../media/image272.png"/><Relationship Id="rId10" Type="http://schemas.openxmlformats.org/officeDocument/2006/relationships/image" Target="../media/image275.svg"/><Relationship Id="rId4" Type="http://schemas.openxmlformats.org/officeDocument/2006/relationships/image" Target="../media/image271.svg"/><Relationship Id="rId9" Type="http://schemas.openxmlformats.org/officeDocument/2006/relationships/image" Target="../media/image274.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svg"/><Relationship Id="rId1" Type="http://schemas.openxmlformats.org/officeDocument/2006/relationships/image" Target="../media/image276.png"/><Relationship Id="rId4" Type="http://schemas.openxmlformats.org/officeDocument/2006/relationships/image" Target="../media/image279.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290.svg"/><Relationship Id="rId3" Type="http://schemas.openxmlformats.org/officeDocument/2006/relationships/image" Target="../media/image285.png"/><Relationship Id="rId7" Type="http://schemas.openxmlformats.org/officeDocument/2006/relationships/image" Target="../media/image289.png"/><Relationship Id="rId2" Type="http://schemas.openxmlformats.org/officeDocument/2006/relationships/image" Target="../media/image284.svg"/><Relationship Id="rId1" Type="http://schemas.openxmlformats.org/officeDocument/2006/relationships/image" Target="../media/image283.png"/><Relationship Id="rId6" Type="http://schemas.openxmlformats.org/officeDocument/2006/relationships/image" Target="../media/image288.svg"/><Relationship Id="rId5" Type="http://schemas.openxmlformats.org/officeDocument/2006/relationships/image" Target="../media/image287.png"/><Relationship Id="rId10" Type="http://schemas.openxmlformats.org/officeDocument/2006/relationships/image" Target="../media/image260.svg"/><Relationship Id="rId4" Type="http://schemas.openxmlformats.org/officeDocument/2006/relationships/image" Target="../media/image286.svg"/><Relationship Id="rId9" Type="http://schemas.openxmlformats.org/officeDocument/2006/relationships/image" Target="../media/image291.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svg"/><Relationship Id="rId1" Type="http://schemas.openxmlformats.org/officeDocument/2006/relationships/image" Target="../media/image300.png"/><Relationship Id="rId4" Type="http://schemas.openxmlformats.org/officeDocument/2006/relationships/image" Target="../media/image303.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309.svg"/><Relationship Id="rId1" Type="http://schemas.openxmlformats.org/officeDocument/2006/relationships/image" Target="../media/image308.png"/><Relationship Id="rId5" Type="http://schemas.openxmlformats.org/officeDocument/2006/relationships/image" Target="../media/image311.svg"/><Relationship Id="rId4" Type="http://schemas.openxmlformats.org/officeDocument/2006/relationships/image" Target="../media/image310.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svg"/><Relationship Id="rId1" Type="http://schemas.openxmlformats.org/officeDocument/2006/relationships/image" Target="../media/image287.png"/><Relationship Id="rId4" Type="http://schemas.openxmlformats.org/officeDocument/2006/relationships/image" Target="../media/image29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svg"/><Relationship Id="rId1" Type="http://schemas.openxmlformats.org/officeDocument/2006/relationships/image" Target="../media/image58.png"/><Relationship Id="rId4" Type="http://schemas.openxmlformats.org/officeDocument/2006/relationships/image" Target="../media/image57.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318.sv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image" Target="../media/image262.svg"/><Relationship Id="rId1" Type="http://schemas.openxmlformats.org/officeDocument/2006/relationships/image" Target="../media/image312.png"/><Relationship Id="rId6" Type="http://schemas.openxmlformats.org/officeDocument/2006/relationships/image" Target="../media/image316.svg"/><Relationship Id="rId5" Type="http://schemas.openxmlformats.org/officeDocument/2006/relationships/image" Target="../media/image315.png"/><Relationship Id="rId10" Type="http://schemas.openxmlformats.org/officeDocument/2006/relationships/image" Target="../media/image320.svg"/><Relationship Id="rId4" Type="http://schemas.openxmlformats.org/officeDocument/2006/relationships/image" Target="../media/image314.svg"/><Relationship Id="rId9" Type="http://schemas.openxmlformats.org/officeDocument/2006/relationships/image" Target="../media/image319.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2.svg"/><Relationship Id="rId1" Type="http://schemas.openxmlformats.org/officeDocument/2006/relationships/image" Target="../media/image321.png"/><Relationship Id="rId4" Type="http://schemas.openxmlformats.org/officeDocument/2006/relationships/image" Target="../media/image324.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svg"/><Relationship Id="rId1" Type="http://schemas.openxmlformats.org/officeDocument/2006/relationships/image" Target="../media/image327.png"/><Relationship Id="rId4" Type="http://schemas.openxmlformats.org/officeDocument/2006/relationships/image" Target="../media/image3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88.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85.png"/><Relationship Id="rId6" Type="http://schemas.openxmlformats.org/officeDocument/2006/relationships/image" Target="../media/image76.svg"/><Relationship Id="rId11" Type="http://schemas.openxmlformats.org/officeDocument/2006/relationships/image" Target="../media/image90.png"/><Relationship Id="rId5" Type="http://schemas.openxmlformats.org/officeDocument/2006/relationships/image" Target="../media/image87.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89.png"/><Relationship Id="rId14" Type="http://schemas.openxmlformats.org/officeDocument/2006/relationships/image" Target="../media/image8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5.svg"/><Relationship Id="rId1" Type="http://schemas.openxmlformats.org/officeDocument/2006/relationships/image" Target="../media/image98.png"/><Relationship Id="rId4" Type="http://schemas.openxmlformats.org/officeDocument/2006/relationships/image" Target="../media/image9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3.svg"/><Relationship Id="rId1" Type="http://schemas.openxmlformats.org/officeDocument/2006/relationships/image" Target="../media/image122.png"/><Relationship Id="rId6" Type="http://schemas.openxmlformats.org/officeDocument/2006/relationships/image" Target="../media/image117.svg"/><Relationship Id="rId5" Type="http://schemas.openxmlformats.org/officeDocument/2006/relationships/image" Target="../media/image124.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1.svg"/><Relationship Id="rId1" Type="http://schemas.openxmlformats.org/officeDocument/2006/relationships/image" Target="../media/image134.png"/><Relationship Id="rId4" Type="http://schemas.openxmlformats.org/officeDocument/2006/relationships/image" Target="../media/image13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am letzten Tag / Nachmittag.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dirty="0" err="1"/>
            <a:t>Comparing</a:t>
          </a:r>
          <a:r>
            <a:rPr lang="de-DE" dirty="0"/>
            <a:t> </a:t>
          </a:r>
          <a:r>
            <a:rPr lang="de-DE" dirty="0" err="1"/>
            <a:t>results</a:t>
          </a:r>
          <a:endParaRPr lang="en-US" dirty="0"/>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dirty="0" err="1"/>
            <a:t>hyper</a:t>
          </a:r>
          <a:r>
            <a:rPr lang="de-DE" dirty="0"/>
            <a:t> </a:t>
          </a:r>
          <a:r>
            <a:rPr lang="de-DE" dirty="0" err="1"/>
            <a:t>parameter</a:t>
          </a:r>
          <a:r>
            <a:rPr lang="de-DE" dirty="0"/>
            <a:t> </a:t>
          </a:r>
          <a:r>
            <a:rPr lang="de-DE" dirty="0" err="1"/>
            <a:t>tuning</a:t>
          </a:r>
          <a:endParaRPr lang="en-US" dirty="0"/>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err="1"/>
            <a:t>model</a:t>
          </a:r>
          <a:r>
            <a:rPr lang="de-DE" dirty="0"/>
            <a:t>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a:t>The reality is that “data science” has never been as much about machine learning as it has about cleaning, shaping data, and moving it from place to place.</a:t>
          </a:r>
          <a:endParaRPr lang="en-US"/>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Co-</a:t>
          </a:r>
          <a:r>
            <a:rPr lang="de-DE" sz="1900" kern="1200" dirty="0" err="1">
              <a:solidFill>
                <a:schemeClr val="tx1"/>
              </a:solidFill>
            </a:rPr>
            <a:t>founder</a:t>
          </a:r>
          <a:r>
            <a:rPr lang="de-DE" sz="1900" kern="1200" dirty="0">
              <a:solidFill>
                <a:schemeClr val="tx1"/>
              </a:solidFill>
            </a:rPr>
            <a:t> </a:t>
          </a:r>
          <a:r>
            <a:rPr lang="de-DE" sz="1900" kern="1200" dirty="0" err="1">
              <a:solidFill>
                <a:schemeClr val="tx1"/>
              </a:solidFill>
            </a:rPr>
            <a:t>of</a:t>
          </a:r>
          <a:r>
            <a:rPr lang="de-DE" sz="1900" kern="1200" dirty="0">
              <a:solidFill>
                <a:schemeClr val="tx1"/>
              </a:solidFill>
            </a:rPr>
            <a:t> </a:t>
          </a:r>
          <a:r>
            <a:rPr lang="de-DE" sz="1900" kern="1200" dirty="0" err="1">
              <a:solidFill>
                <a:schemeClr val="tx1"/>
              </a:solidFill>
            </a:rPr>
            <a:t>startup</a:t>
          </a:r>
          <a:r>
            <a:rPr lang="de-DE" sz="1900" kern="1200" dirty="0">
              <a:solidFill>
                <a:schemeClr val="tx1"/>
              </a:solidFill>
            </a:rPr>
            <a:t> </a:t>
          </a:r>
          <a:r>
            <a:rPr lang="de-DE" sz="1900" kern="1200" dirty="0" err="1">
              <a:solidFill>
                <a:schemeClr val="tx1"/>
              </a:solidFill>
            </a:rPr>
            <a:t>for</a:t>
          </a:r>
          <a:r>
            <a:rPr lang="de-DE" sz="1900" kern="1200" dirty="0">
              <a:solidFill>
                <a:schemeClr val="tx1"/>
              </a:solidFill>
            </a:rPr>
            <a:t> time </a:t>
          </a:r>
          <a:r>
            <a:rPr lang="de-DE" sz="1900" kern="1200" dirty="0" err="1">
              <a:solidFill>
                <a:schemeClr val="tx1"/>
              </a:solidFill>
            </a:rPr>
            <a:t>series</a:t>
          </a:r>
          <a:r>
            <a:rPr lang="de-DE" sz="1900" kern="1200" dirty="0">
              <a:solidFill>
                <a:schemeClr val="tx1"/>
              </a:solidFill>
            </a:rPr>
            <a:t> </a:t>
          </a:r>
          <a:r>
            <a:rPr lang="de-DE" sz="1900" kern="1200" dirty="0" err="1">
              <a:solidFill>
                <a:schemeClr val="tx1"/>
              </a:solidFill>
            </a:rPr>
            <a:t>prediction</a:t>
          </a:r>
          <a:endParaRPr lang="en-US" sz="19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Data </a:t>
          </a:r>
          <a:r>
            <a:rPr lang="de-DE" sz="1900" kern="1200" dirty="0" err="1">
              <a:solidFill>
                <a:schemeClr val="tx1"/>
              </a:solidFill>
            </a:rPr>
            <a:t>scientist</a:t>
          </a:r>
          <a:r>
            <a:rPr lang="de-DE" sz="1900" kern="1200" dirty="0">
              <a:solidFill>
                <a:schemeClr val="tx1"/>
              </a:solidFill>
            </a:rPr>
            <a:t> @</a:t>
          </a:r>
          <a:r>
            <a:rPr lang="de-DE" sz="1900" kern="1200" dirty="0" err="1">
              <a:solidFill>
                <a:schemeClr val="tx1"/>
              </a:solidFill>
            </a:rPr>
            <a:t>MagentaTelekom</a:t>
          </a:r>
          <a:r>
            <a:rPr lang="de-DE" sz="1900" kern="1200" dirty="0">
              <a:solidFill>
                <a:schemeClr val="tx1"/>
              </a:solidFill>
            </a:rPr>
            <a:t> </a:t>
          </a:r>
          <a:r>
            <a:rPr lang="de-DE" sz="1900" kern="1200" dirty="0" err="1">
              <a:solidFill>
                <a:schemeClr val="tx1"/>
              </a:solidFill>
            </a:rPr>
            <a:t>fraud</a:t>
          </a:r>
          <a:r>
            <a:rPr lang="de-DE" sz="1900" kern="1200" dirty="0">
              <a:solidFill>
                <a:schemeClr val="tx1"/>
              </a:solidFill>
            </a:rPr>
            <a:t> </a:t>
          </a:r>
          <a:r>
            <a:rPr lang="de-DE" sz="1900" kern="1200" dirty="0" err="1">
              <a:solidFill>
                <a:schemeClr val="tx1"/>
              </a:solidFill>
            </a:rPr>
            <a:t>prediction</a:t>
          </a:r>
          <a:r>
            <a:rPr lang="de-DE" sz="1900" kern="1200" dirty="0">
              <a:solidFill>
                <a:schemeClr val="tx1"/>
              </a:solidFill>
            </a:rPr>
            <a:t> &amp; </a:t>
          </a:r>
          <a:r>
            <a:rPr lang="de-DE" sz="1900" kern="1200" dirty="0" err="1">
              <a:solidFill>
                <a:schemeClr val="tx1"/>
              </a:solidFill>
            </a:rPr>
            <a:t>big</a:t>
          </a:r>
          <a:r>
            <a:rPr lang="de-DE" sz="1900" kern="1200" dirty="0">
              <a:solidFill>
                <a:schemeClr val="tx1"/>
              </a:solidFill>
            </a:rPr>
            <a:t> </a:t>
          </a:r>
          <a:r>
            <a:rPr lang="de-DE" sz="1900" kern="1200" dirty="0" err="1">
              <a:solidFill>
                <a:schemeClr val="tx1"/>
              </a:solidFill>
            </a:rPr>
            <a:t>geospatial</a:t>
          </a:r>
          <a:r>
            <a:rPr lang="de-DE" sz="1900" kern="1200" dirty="0">
              <a:solidFill>
                <a:schemeClr val="tx1"/>
              </a:solidFill>
            </a:rPr>
            <a:t> </a:t>
          </a:r>
          <a:r>
            <a:rPr lang="de-DE" sz="1900" kern="1200" dirty="0" err="1">
              <a:solidFill>
                <a:schemeClr val="tx1"/>
              </a:solidFill>
            </a:rPr>
            <a:t>analytics</a:t>
          </a:r>
          <a:endParaRPr lang="en-US" sz="19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err="1">
              <a:solidFill>
                <a:schemeClr val="tx1"/>
              </a:solidFill>
            </a:rPr>
            <a:t>Lecturer</a:t>
          </a:r>
          <a:r>
            <a:rPr lang="de-DE" sz="1900" kern="1200" dirty="0">
              <a:solidFill>
                <a:schemeClr val="tx1"/>
              </a:solidFill>
            </a:rPr>
            <a:t> &amp; Speaker</a:t>
          </a:r>
          <a:endParaRPr lang="en-US" sz="19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9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900" u="sng" kern="1200" dirty="0">
              <a:solidFill>
                <a:schemeClr val="tx1"/>
              </a:solidFill>
            </a:rPr>
            <a:t> &amp; </a:t>
          </a:r>
          <a:r>
            <a:rPr lang="de-DE" sz="1900" u="sng" kern="1200" dirty="0" err="1">
              <a:solidFill>
                <a:schemeClr val="tx1"/>
              </a:solidFill>
            </a:rPr>
            <a:t>board</a:t>
          </a:r>
          <a:r>
            <a:rPr lang="de-DE" sz="1900" u="sng" kern="1200" dirty="0">
              <a:solidFill>
                <a:schemeClr val="tx1"/>
              </a:solidFill>
            </a:rPr>
            <a:t> </a:t>
          </a:r>
          <a:r>
            <a:rPr lang="de-DE" sz="1900" u="sng" kern="1200" dirty="0" err="1">
              <a:solidFill>
                <a:schemeClr val="tx1"/>
              </a:solidFill>
            </a:rPr>
            <a:t>member</a:t>
          </a:r>
          <a:endParaRPr lang="en-US" sz="19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9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am letzten Tag / Nachmittag.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a:t>Training models</a:t>
          </a:r>
          <a:endParaRPr lang="en-US" sz="21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Comparing</a:t>
          </a:r>
          <a:r>
            <a:rPr lang="de-DE" sz="2100" kern="1200" dirty="0"/>
            <a:t> </a:t>
          </a:r>
          <a:r>
            <a:rPr lang="de-DE" sz="2100" kern="1200" dirty="0" err="1"/>
            <a:t>results</a:t>
          </a:r>
          <a:endParaRPr lang="en-US" sz="2100" kern="1200" dirty="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hyper</a:t>
          </a:r>
          <a:r>
            <a:rPr lang="de-DE" sz="2100" kern="1200" dirty="0"/>
            <a:t> </a:t>
          </a:r>
          <a:r>
            <a:rPr lang="de-DE" sz="2100" kern="1200" dirty="0" err="1"/>
            <a:t>parameter</a:t>
          </a:r>
          <a:r>
            <a:rPr lang="de-DE" sz="2100" kern="1200" dirty="0"/>
            <a:t> </a:t>
          </a:r>
          <a:r>
            <a:rPr lang="de-DE" sz="2100" kern="1200" dirty="0" err="1"/>
            <a:t>tuning</a:t>
          </a:r>
          <a:endParaRPr lang="en-US" sz="2100" kern="1200" dirty="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model</a:t>
          </a:r>
          <a:r>
            <a:rPr lang="de-DE" sz="2100" kern="1200" dirty="0"/>
            <a:t>  </a:t>
          </a:r>
          <a:r>
            <a:rPr lang="de-DE" sz="2100" kern="1200" dirty="0" err="1"/>
            <a:t>explanation</a:t>
          </a:r>
          <a:endParaRPr lang="en-US" sz="21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Unrealistic expectations:  machine learning, deep learning, and Bayesian simulations</a:t>
          </a:r>
          <a:endParaRPr lang="en-US" sz="13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b="1" kern="1200"/>
            <a:t>The reality is that “data science” has never been as much about machine learning as it has about cleaning, shaping data, and moving it from place to place.</a:t>
          </a:r>
          <a:endParaRPr lang="en-US" sz="1300" kern="120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29.11.19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196.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getdbt.com/"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14</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162</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163</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Importance</a:t>
            </a:r>
            <a:r>
              <a:rPr lang="de-DE" dirty="0"/>
              <a:t> </a:t>
            </a:r>
            <a:r>
              <a:rPr lang="de-DE" dirty="0" err="1"/>
              <a:t>of</a:t>
            </a:r>
            <a:r>
              <a:rPr lang="de-DE" dirty="0"/>
              <a:t> </a:t>
            </a:r>
            <a:r>
              <a:rPr lang="de-DE" dirty="0" err="1"/>
              <a:t>other</a:t>
            </a:r>
            <a:r>
              <a:rPr lang="de-DE" dirty="0"/>
              <a:t> </a:t>
            </a:r>
            <a:r>
              <a:rPr lang="de-DE" dirty="0" err="1"/>
              <a:t>things</a:t>
            </a:r>
            <a:r>
              <a:rPr lang="de-DE" dirty="0"/>
              <a:t> </a:t>
            </a:r>
            <a:r>
              <a:rPr lang="de-DE" dirty="0" err="1"/>
              <a:t>around</a:t>
            </a:r>
            <a:r>
              <a:rPr lang="de-DE" dirty="0"/>
              <a:t> ML</a:t>
            </a:r>
          </a:p>
          <a:p>
            <a:endParaRPr lang="de-DE" dirty="0"/>
          </a:p>
          <a:p>
            <a:r>
              <a:rPr lang="de-DE" dirty="0" err="1"/>
              <a:t>Hopefully</a:t>
            </a:r>
            <a:r>
              <a:rPr lang="de-DE" dirty="0"/>
              <a:t> </a:t>
            </a:r>
            <a:r>
              <a:rPr lang="de-DE" dirty="0" err="1"/>
              <a:t>you</a:t>
            </a:r>
            <a:r>
              <a:rPr lang="de-DE" dirty="0"/>
              <a:t> </a:t>
            </a:r>
            <a:r>
              <a:rPr lang="de-DE" dirty="0" err="1"/>
              <a:t>have</a:t>
            </a:r>
            <a:r>
              <a:rPr lang="de-DE" dirty="0"/>
              <a:t> an </a:t>
            </a:r>
            <a:r>
              <a:rPr lang="de-DE" dirty="0" err="1"/>
              <a:t>integrated</a:t>
            </a:r>
            <a:r>
              <a:rPr lang="de-DE" dirty="0"/>
              <a:t> API </a:t>
            </a:r>
            <a:r>
              <a:rPr lang="de-DE" dirty="0" err="1"/>
              <a:t>available</a:t>
            </a:r>
            <a:r>
              <a:rPr lang="de-DE" dirty="0"/>
              <a:t> </a:t>
            </a:r>
            <a:r>
              <a:rPr lang="de-DE" dirty="0" err="1"/>
              <a:t>early</a:t>
            </a:r>
            <a:r>
              <a:rPr lang="de-DE" dirty="0"/>
              <a:t> on (so IT </a:t>
            </a:r>
            <a:r>
              <a:rPr lang="de-DE" dirty="0" err="1"/>
              <a:t>can</a:t>
            </a:r>
            <a:r>
              <a:rPr lang="de-DE" dirty="0"/>
              <a:t> </a:t>
            </a:r>
            <a:r>
              <a:rPr lang="de-DE" dirty="0" err="1"/>
              <a:t>start</a:t>
            </a:r>
            <a:r>
              <a:rPr lang="de-DE" dirty="0"/>
              <a:t> </a:t>
            </a:r>
            <a:r>
              <a:rPr lang="de-DE" dirty="0" err="1"/>
              <a:t>to</a:t>
            </a:r>
            <a:r>
              <a:rPr lang="de-DE" dirty="0"/>
              <a:t> </a:t>
            </a:r>
            <a:r>
              <a:rPr lang="de-DE" dirty="0" err="1"/>
              <a:t>integrate</a:t>
            </a:r>
            <a:r>
              <a:rPr lang="de-DE" dirty="0"/>
              <a:t> </a:t>
            </a:r>
            <a:r>
              <a:rPr lang="de-DE" dirty="0" err="1"/>
              <a:t>as</a:t>
            </a:r>
            <a:r>
              <a:rPr lang="de-DE" dirty="0"/>
              <a:t> </a:t>
            </a:r>
            <a:r>
              <a:rPr lang="de-DE" dirty="0" err="1"/>
              <a:t>soon</a:t>
            </a:r>
            <a:r>
              <a:rPr lang="de-DE" dirty="0"/>
              <a:t> </a:t>
            </a:r>
            <a:r>
              <a:rPr lang="de-DE" dirty="0" err="1"/>
              <a:t>as</a:t>
            </a:r>
            <a:r>
              <a:rPr lang="de-DE" dirty="0"/>
              <a:t> </a:t>
            </a:r>
            <a:r>
              <a:rPr lang="de-DE" dirty="0" err="1"/>
              <a:t>possible</a:t>
            </a:r>
            <a:r>
              <a:rPr lang="de-DE" dirty="0"/>
              <a:t>)</a:t>
            </a:r>
          </a:p>
          <a:p>
            <a:r>
              <a:rPr lang="de-DE" dirty="0" err="1"/>
              <a:t>That</a:t>
            </a:r>
            <a:r>
              <a:rPr lang="de-DE" dirty="0"/>
              <a:t> </a:t>
            </a:r>
            <a:r>
              <a:rPr lang="de-DE" dirty="0" err="1"/>
              <a:t>is</a:t>
            </a:r>
            <a:r>
              <a:rPr lang="de-DE" dirty="0"/>
              <a:t> </a:t>
            </a:r>
            <a:r>
              <a:rPr lang="de-DE" dirty="0" err="1"/>
              <a:t>totally</a:t>
            </a:r>
            <a:r>
              <a:rPr lang="de-DE" dirty="0"/>
              <a:t> ok </a:t>
            </a:r>
            <a:r>
              <a:rPr lang="de-DE" dirty="0" err="1"/>
              <a:t>to</a:t>
            </a:r>
            <a:r>
              <a:rPr lang="de-DE" dirty="0"/>
              <a:t> </a:t>
            </a:r>
            <a:r>
              <a:rPr lang="de-DE" dirty="0" err="1"/>
              <a:t>use</a:t>
            </a:r>
            <a:r>
              <a:rPr lang="de-DE" dirty="0"/>
              <a:t> a </a:t>
            </a:r>
            <a:r>
              <a:rPr lang="de-DE" dirty="0" err="1"/>
              <a:t>dummy</a:t>
            </a:r>
            <a:r>
              <a:rPr lang="de-DE" dirty="0"/>
              <a:t> </a:t>
            </a:r>
            <a:r>
              <a:rPr lang="de-DE" dirty="0" err="1"/>
              <a:t>classifier</a:t>
            </a:r>
            <a:r>
              <a:rPr lang="de-DE" dirty="0"/>
              <a:t> at </a:t>
            </a:r>
            <a:r>
              <a:rPr lang="de-DE" dirty="0" err="1"/>
              <a:t>first</a:t>
            </a:r>
            <a:r>
              <a:rPr lang="de-DE" dirty="0"/>
              <a:t> </a:t>
            </a:r>
            <a:r>
              <a:rPr lang="de-DE" dirty="0" err="1"/>
              <a:t>until</a:t>
            </a:r>
            <a:r>
              <a:rPr lang="de-DE" dirty="0"/>
              <a:t> </a:t>
            </a:r>
            <a:r>
              <a:rPr lang="de-DE" dirty="0" err="1"/>
              <a:t>the</a:t>
            </a:r>
            <a:r>
              <a:rPr lang="de-DE" dirty="0"/>
              <a:t> final </a:t>
            </a:r>
            <a:r>
              <a:rPr lang="de-DE" dirty="0" err="1"/>
              <a:t>model</a:t>
            </a:r>
            <a:r>
              <a:rPr lang="de-DE" dirty="0"/>
              <a:t> </a:t>
            </a:r>
            <a:r>
              <a:rPr lang="de-DE" dirty="0" err="1"/>
              <a:t>is</a:t>
            </a:r>
            <a:r>
              <a:rPr lang="de-DE" dirty="0"/>
              <a:t> </a:t>
            </a:r>
            <a:r>
              <a:rPr lang="de-DE" dirty="0" err="1"/>
              <a:t>ready</a:t>
            </a:r>
            <a:r>
              <a:rPr lang="de-DE" dirty="0"/>
              <a:t>. </a:t>
            </a:r>
          </a:p>
          <a:p>
            <a:r>
              <a:rPr lang="de-DE" dirty="0" err="1"/>
              <a:t>It</a:t>
            </a:r>
            <a:r>
              <a:rPr lang="de-DE" dirty="0"/>
              <a:t> </a:t>
            </a:r>
            <a:r>
              <a:rPr lang="de-DE" dirty="0" err="1"/>
              <a:t>is</a:t>
            </a:r>
            <a:r>
              <a:rPr lang="de-DE" dirty="0"/>
              <a:t> </a:t>
            </a:r>
            <a:r>
              <a:rPr lang="de-DE" dirty="0" err="1"/>
              <a:t>well</a:t>
            </a:r>
            <a:r>
              <a:rPr lang="de-DE" dirty="0"/>
              <a:t> </a:t>
            </a:r>
            <a:r>
              <a:rPr lang="de-DE" dirty="0" err="1"/>
              <a:t>worth</a:t>
            </a:r>
            <a:r>
              <a:rPr lang="de-DE" dirty="0"/>
              <a:t> </a:t>
            </a:r>
            <a:r>
              <a:rPr lang="de-DE" dirty="0" err="1"/>
              <a:t>having</a:t>
            </a:r>
            <a:r>
              <a:rPr lang="de-DE" dirty="0"/>
              <a:t> an E2E </a:t>
            </a:r>
            <a:r>
              <a:rPr lang="de-DE" dirty="0" err="1"/>
              <a:t>pipeline</a:t>
            </a:r>
            <a:r>
              <a:rPr lang="de-DE" dirty="0"/>
              <a:t> in </a:t>
            </a:r>
            <a:r>
              <a:rPr lang="de-DE" dirty="0" err="1"/>
              <a:t>place</a:t>
            </a:r>
            <a:r>
              <a:rPr lang="de-DE" dirty="0"/>
              <a:t> </a:t>
            </a:r>
            <a:r>
              <a:rPr lang="de-DE" dirty="0" err="1"/>
              <a:t>where</a:t>
            </a:r>
            <a:r>
              <a:rPr lang="de-DE" dirty="0"/>
              <a:t> </a:t>
            </a:r>
            <a:r>
              <a:rPr lang="de-DE" dirty="0" err="1"/>
              <a:t>other</a:t>
            </a:r>
            <a:r>
              <a:rPr lang="de-DE" dirty="0"/>
              <a:t> </a:t>
            </a:r>
            <a:r>
              <a:rPr lang="de-DE" dirty="0" err="1"/>
              <a:t>stakeholders</a:t>
            </a:r>
            <a:r>
              <a:rPr lang="de-DE" dirty="0"/>
              <a:t> </a:t>
            </a:r>
            <a:r>
              <a:rPr lang="de-DE" dirty="0" err="1"/>
              <a:t>can</a:t>
            </a:r>
            <a:r>
              <a:rPr lang="de-DE" dirty="0"/>
              <a:t> </a:t>
            </a:r>
            <a:r>
              <a:rPr lang="de-DE" dirty="0" err="1"/>
              <a:t>easily</a:t>
            </a:r>
            <a:r>
              <a:rPr lang="de-DE" dirty="0"/>
              <a:t> </a:t>
            </a:r>
            <a:r>
              <a:rPr lang="de-DE" dirty="0" err="1"/>
              <a:t>use</a:t>
            </a:r>
            <a:r>
              <a:rPr lang="de-DE" dirty="0"/>
              <a:t> </a:t>
            </a:r>
            <a:r>
              <a:rPr lang="de-DE" dirty="0" err="1"/>
              <a:t>the</a:t>
            </a:r>
            <a:r>
              <a:rPr lang="de-DE" dirty="0"/>
              <a:t> </a:t>
            </a:r>
            <a:r>
              <a:rPr lang="de-DE" dirty="0" err="1"/>
              <a:t>results</a:t>
            </a:r>
            <a:r>
              <a:rPr lang="de-DE" dirty="0"/>
              <a:t> </a:t>
            </a:r>
            <a:r>
              <a:rPr lang="de-DE" dirty="0" err="1"/>
              <a:t>than</a:t>
            </a:r>
            <a:r>
              <a:rPr lang="de-DE" dirty="0"/>
              <a:t> </a:t>
            </a:r>
            <a:r>
              <a:rPr lang="de-DE" dirty="0" err="1"/>
              <a:t>having</a:t>
            </a:r>
            <a:r>
              <a:rPr lang="de-DE" dirty="0"/>
              <a:t> an </a:t>
            </a:r>
            <a:r>
              <a:rPr lang="de-DE" dirty="0" err="1"/>
              <a:t>excellent</a:t>
            </a:r>
            <a:r>
              <a:rPr lang="de-DE" dirty="0"/>
              <a:t> </a:t>
            </a:r>
            <a:r>
              <a:rPr lang="de-DE" dirty="0" err="1"/>
              <a:t>model</a:t>
            </a:r>
            <a:r>
              <a:rPr lang="de-DE" dirty="0"/>
              <a:t> (</a:t>
            </a:r>
            <a:r>
              <a:rPr lang="de-DE" dirty="0" err="1"/>
              <a:t>and</a:t>
            </a:r>
            <a:r>
              <a:rPr lang="de-DE" dirty="0"/>
              <a:t> </a:t>
            </a:r>
            <a:r>
              <a:rPr lang="de-DE" dirty="0" err="1"/>
              <a:t>noone</a:t>
            </a:r>
            <a:r>
              <a:rPr lang="de-DE" dirty="0"/>
              <a:t> </a:t>
            </a:r>
            <a:r>
              <a:rPr lang="de-DE" dirty="0" err="1"/>
              <a:t>consumes</a:t>
            </a:r>
            <a:r>
              <a:rPr lang="de-DE" dirty="0"/>
              <a:t> </a:t>
            </a:r>
            <a:r>
              <a:rPr lang="de-DE" dirty="0" err="1"/>
              <a:t>it</a:t>
            </a:r>
            <a:r>
              <a:rPr lang="de-DE"/>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164</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15</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166</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168</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170</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174</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176</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182</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186</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20</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24</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29</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32</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Früher war es notwendig, Stichproben zu nehmen, die sorgfältig gesammelt wurden</a:t>
            </a:r>
            <a:r>
              <a:rPr lang="de-AT" baseline="0" noProof="0" dirty="0"/>
              <a:t> und </a:t>
            </a:r>
            <a:r>
              <a:rPr lang="de-AT" noProof="0" dirty="0"/>
              <a:t>stellvertretend</a:t>
            </a:r>
            <a:r>
              <a:rPr lang="de-AT" baseline="0" noProof="0" dirty="0"/>
              <a:t> für die ganze Population waren. </a:t>
            </a:r>
          </a:p>
          <a:p>
            <a:endParaRPr lang="de-AT" baseline="0" noProof="0" dirty="0"/>
          </a:p>
          <a:p>
            <a:r>
              <a:rPr lang="de-AT" baseline="0" noProof="0" dirty="0"/>
              <a:t>Z.B., früher wurden Interviews in Supermärkten gemacht, um die Produktpräferenzen von den Kunden zu eruieren. Jetzt sind alle Einkäufe von Personen mit Kundenkarten inklusive Personendaten gespeichert.</a:t>
            </a:r>
          </a:p>
          <a:p>
            <a:endParaRPr lang="de-AT" baseline="0"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37</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38</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47</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49</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50</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53</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54</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55</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58</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61</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63</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64</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67</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69</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a:t>
            </a:r>
            <a:r>
              <a:rPr lang="de-DE" dirty="0" err="1"/>
              <a:t>Widerholung</a:t>
            </a:r>
            <a:r>
              <a:rPr lang="de-DE" dirty="0"/>
              <a:t>: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8</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Netflix </a:t>
            </a:r>
            <a:r>
              <a:rPr lang="en-US" dirty="0" err="1"/>
              <a:t>Preis</a:t>
            </a:r>
            <a:r>
              <a:rPr lang="en-US" dirty="0"/>
              <a:t>,</a:t>
            </a:r>
          </a:p>
          <a:p>
            <a:r>
              <a:rPr lang="en-US" dirty="0"/>
              <a:t>Models only </a:t>
            </a:r>
            <a:r>
              <a:rPr lang="en-US" dirty="0" err="1"/>
              <a:t>scientifc</a:t>
            </a:r>
            <a:r>
              <a:rPr lang="en-US" dirty="0"/>
              <a:t>, not useful in reality</a:t>
            </a:r>
          </a:p>
          <a:p>
            <a:endParaRPr lang="en-US" dirty="0"/>
          </a:p>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p>
          <a:p>
            <a:endParaRPr lang="en-US"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71</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76</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77</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78</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79</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80</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81</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82</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87</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89</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9</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92</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97</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98</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99</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not </a:t>
            </a:r>
            <a:r>
              <a:rPr lang="de-DE" dirty="0" err="1"/>
              <a:t>quite</a:t>
            </a:r>
            <a:r>
              <a:rPr lang="de-DE" dirty="0"/>
              <a:t> – </a:t>
            </a:r>
            <a:r>
              <a:rPr lang="de-DE" dirty="0" err="1"/>
              <a:t>first</a:t>
            </a:r>
            <a:r>
              <a:rPr lang="de-DE" dirty="0"/>
              <a:t>, </a:t>
            </a:r>
            <a:r>
              <a:rPr lang="de-DE" dirty="0" err="1"/>
              <a:t>let‘s</a:t>
            </a:r>
            <a:r>
              <a:rPr lang="de-DE" dirty="0"/>
              <a:t> </a:t>
            </a:r>
            <a:r>
              <a:rPr lang="de-DE" dirty="0" err="1"/>
              <a:t>look</a:t>
            </a:r>
            <a:r>
              <a:rPr lang="de-DE" dirty="0"/>
              <a:t> at a simple </a:t>
            </a:r>
            <a:r>
              <a:rPr lang="de-DE" dirty="0" err="1"/>
              <a:t>database</a:t>
            </a:r>
            <a:endParaRPr dirty="0"/>
          </a:p>
        </p:txBody>
      </p:sp>
    </p:spTree>
    <p:extLst>
      <p:ext uri="{BB962C8B-B14F-4D97-AF65-F5344CB8AC3E}">
        <p14:creationId xmlns:p14="http://schemas.microsoft.com/office/powerpoint/2010/main" val="2284605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5a0bfd700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5a0bfd700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WAL </a:t>
            </a:r>
            <a:r>
              <a:rPr lang="de-DE" dirty="0" err="1"/>
              <a:t>write</a:t>
            </a:r>
            <a:r>
              <a:rPr lang="de-DE" dirty="0"/>
              <a:t> </a:t>
            </a:r>
            <a:r>
              <a:rPr lang="de-DE" dirty="0" err="1"/>
              <a:t>ahead</a:t>
            </a:r>
            <a:r>
              <a:rPr lang="de-DE" dirty="0"/>
              <a:t> log</a:t>
            </a:r>
            <a:endParaRPr dirty="0"/>
          </a:p>
        </p:txBody>
      </p:sp>
    </p:spTree>
    <p:extLst>
      <p:ext uri="{BB962C8B-B14F-4D97-AF65-F5344CB8AC3E}">
        <p14:creationId xmlns:p14="http://schemas.microsoft.com/office/powerpoint/2010/main" val="31810463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589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11</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122</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123</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124</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125</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127</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Do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new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schemas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views</a:t>
            </a:r>
            <a:r>
              <a:rPr lang="de-DE" sz="1200" b="0" i="0" kern="1200" dirty="0">
                <a:solidFill>
                  <a:schemeClr val="tx1"/>
                </a:solidFill>
                <a:effectLst/>
                <a:latin typeface="+mn-lt"/>
                <a:ea typeface="+mn-ea"/>
                <a:cs typeface="+mn-cs"/>
              </a:rPr>
              <a:t> in SQL—</a:t>
            </a:r>
            <a:r>
              <a:rPr lang="de-DE" sz="1200" b="0" i="0" kern="1200" dirty="0" err="1">
                <a:solidFill>
                  <a:schemeClr val="tx1"/>
                </a:solidFill>
                <a:effectLst/>
                <a:latin typeface="+mn-lt"/>
                <a:ea typeface="+mn-ea"/>
                <a:cs typeface="+mn-cs"/>
              </a:rPr>
              <a:t>either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files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using</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great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framework</a:t>
            </a:r>
            <a:r>
              <a:rPr lang="de-DE" sz="1200" b="0" i="0" kern="1200" dirty="0">
                <a:solidFill>
                  <a:schemeClr val="tx1"/>
                </a:solidFill>
                <a:effectLst/>
                <a:latin typeface="+mn-lt"/>
                <a:ea typeface="+mn-ea"/>
                <a:cs typeface="+mn-cs"/>
              </a:rPr>
              <a:t> like </a:t>
            </a:r>
            <a:r>
              <a:rPr lang="de-DE" sz="1200" b="1" i="0" u="none" strike="noStrike" kern="1200" dirty="0">
                <a:solidFill>
                  <a:schemeClr val="tx1"/>
                </a:solidFill>
                <a:effectLst/>
                <a:latin typeface="+mn-lt"/>
                <a:ea typeface="+mn-ea"/>
                <a:cs typeface="+mn-cs"/>
                <a:hlinkClick r:id="rId3"/>
              </a:rPr>
              <a:t>dbt</a:t>
            </a:r>
            <a:r>
              <a:rPr lang="de-DE" sz="1200" b="0" i="0" kern="1200" dirty="0">
                <a:solidFill>
                  <a:schemeClr val="tx1"/>
                </a:solidFill>
                <a:effectLst/>
                <a:latin typeface="+mn-lt"/>
                <a:ea typeface="+mn-ea"/>
                <a:cs typeface="+mn-cs"/>
              </a:rPr>
              <a: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use</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proprietary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third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party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language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all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done</a:t>
            </a:r>
            <a:r>
              <a:rPr lang="de-DE" sz="1200" b="0" i="0" kern="1200" dirty="0">
                <a:solidFill>
                  <a:schemeClr val="tx1"/>
                </a:solidFill>
                <a:effectLst/>
                <a:latin typeface="+mn-lt"/>
                <a:ea typeface="+mn-ea"/>
                <a:cs typeface="+mn-cs"/>
              </a:rPr>
              <a:t> in SQL. </a:t>
            </a:r>
            <a:r>
              <a:rPr lang="de-DE" sz="1200" b="0" i="0" kern="1200" dirty="0" err="1">
                <a:solidFill>
                  <a:schemeClr val="tx1"/>
                </a:solidFill>
                <a:effectLst/>
                <a:latin typeface="+mn-lt"/>
                <a:ea typeface="+mn-ea"/>
                <a:cs typeface="+mn-cs"/>
              </a:rPr>
              <a:t>It’s</a:t>
            </a:r>
            <a:r>
              <a:rPr lang="de-DE" sz="1200" b="0" i="0" kern="1200" dirty="0">
                <a:solidFill>
                  <a:schemeClr val="tx1"/>
                </a:solidFill>
                <a:effectLst/>
                <a:latin typeface="+mn-lt"/>
                <a:ea typeface="+mn-ea"/>
                <a:cs typeface="+mn-cs"/>
              </a:rPr>
              <a:t> powerful, performant, </a:t>
            </a:r>
            <a:r>
              <a:rPr lang="de-DE" sz="1200" b="0" i="0" kern="1200" dirty="0" err="1">
                <a:solidFill>
                  <a:schemeClr val="tx1"/>
                </a:solidFill>
                <a:effectLst/>
                <a:latin typeface="+mn-lt"/>
                <a:ea typeface="+mn-ea"/>
                <a:cs typeface="+mn-cs"/>
              </a:rPr>
              <a:t>vendor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agnostic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team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already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knows</a:t>
            </a:r>
            <a:r>
              <a:rPr lang="de-DE" sz="1200" b="0" i="0" kern="1200" dirty="0">
                <a:solidFill>
                  <a:schemeClr val="tx1"/>
                </a:solidFill>
                <a:effectLst/>
                <a:latin typeface="+mn-lt"/>
                <a:ea typeface="+mn-ea"/>
                <a:cs typeface="+mn-cs"/>
              </a:rPr>
              <a:t> it.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overthink</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reading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many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on dimensional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legends</a:t>
            </a:r>
            <a:r>
              <a:rPr lang="de-DE" sz="1200" b="0" i="0" kern="1200" dirty="0">
                <a:solidFill>
                  <a:schemeClr val="tx1"/>
                </a:solidFill>
                <a:effectLst/>
                <a:latin typeface="+mn-lt"/>
                <a:ea typeface="+mn-ea"/>
                <a:cs typeface="+mn-cs"/>
              </a:rPr>
              <a:t> like Inman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Kimball. The </a:t>
            </a:r>
            <a:r>
              <a:rPr lang="de-DE" sz="1200" b="0" i="0" kern="1200" dirty="0" err="1">
                <a:solidFill>
                  <a:schemeClr val="tx1"/>
                </a:solidFill>
                <a:effectLst/>
                <a:latin typeface="+mn-lt"/>
                <a:ea typeface="+mn-ea"/>
                <a:cs typeface="+mn-cs"/>
              </a:rPr>
              <a:t>majority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out </a:t>
            </a:r>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decades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old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I </a:t>
            </a:r>
            <a:r>
              <a:rPr lang="de-DE" sz="1200" b="0" i="0" kern="1200" dirty="0" err="1">
                <a:solidFill>
                  <a:schemeClr val="tx1"/>
                </a:solidFill>
                <a:effectLst/>
                <a:latin typeface="+mn-lt"/>
                <a:ea typeface="+mn-ea"/>
                <a:cs typeface="+mn-cs"/>
              </a:rPr>
              <a:t>described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above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practices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based</a:t>
            </a:r>
            <a:r>
              <a:rPr lang="de-DE" sz="1200" b="0" i="0" kern="1200" dirty="0">
                <a:solidFill>
                  <a:schemeClr val="tx1"/>
                </a:solidFill>
                <a:effectLst/>
                <a:latin typeface="+mn-lt"/>
                <a:ea typeface="+mn-ea"/>
                <a:cs typeface="+mn-cs"/>
              </a:rPr>
              <a:t> on </a:t>
            </a:r>
            <a:r>
              <a:rPr lang="de-DE" sz="1200" b="0" i="0" kern="1200" dirty="0" err="1">
                <a:solidFill>
                  <a:schemeClr val="tx1"/>
                </a:solidFill>
                <a:effectLst/>
                <a:latin typeface="+mn-lt"/>
                <a:ea typeface="+mn-ea"/>
                <a:cs typeface="+mn-cs"/>
              </a:rPr>
              <a:t>completely</a:t>
            </a:r>
            <a:r>
              <a:rPr lang="de-DE" sz="1200" b="0" i="0" kern="1200" dirty="0">
                <a:solidFill>
                  <a:schemeClr val="tx1"/>
                </a:solidFill>
                <a:effectLst/>
                <a:latin typeface="+mn-lt"/>
                <a:ea typeface="+mn-ea"/>
                <a:cs typeface="+mn-cs"/>
              </a:rPr>
              <a:t> different </a:t>
            </a:r>
            <a:r>
              <a:rPr lang="de-DE" sz="1200" b="0" i="0" kern="1200" dirty="0" err="1">
                <a:solidFill>
                  <a:schemeClr val="tx1"/>
                </a:solidFill>
                <a:effectLst/>
                <a:latin typeface="+mn-lt"/>
                <a:ea typeface="+mn-ea"/>
                <a:cs typeface="+mn-cs"/>
              </a:rPr>
              <a:t>technology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considerations</a:t>
            </a:r>
            <a:r>
              <a:rPr lang="de-DE" sz="1200" b="0" i="0" kern="1200" dirty="0">
                <a:solidFill>
                  <a:schemeClr val="tx1"/>
                </a:solidFill>
                <a:effectLst/>
                <a:latin typeface="+mn-lt"/>
                <a:ea typeface="+mn-ea"/>
                <a:cs typeface="+mn-cs"/>
              </a:rPr>
              <a:t>.</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128</a:t>
            </a:fld>
            <a:endParaRPr lang="de-DE"/>
          </a:p>
        </p:txBody>
      </p:sp>
    </p:spTree>
    <p:extLst>
      <p:ext uri="{BB962C8B-B14F-4D97-AF65-F5344CB8AC3E}">
        <p14:creationId xmlns:p14="http://schemas.microsoft.com/office/powerpoint/2010/main" val="4338596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129</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135</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dirty="0"/>
              <a:t>[</a:t>
            </a:r>
            <a:r>
              <a:rPr lang="en-GB" dirty="0" err="1"/>
              <a:t>anp</a:t>
            </a:r>
            <a:r>
              <a:rPr lang="en-GB" dirty="0"/>
              <a:t>]</a:t>
            </a:r>
          </a:p>
          <a:p>
            <a:pPr marL="173038" marR="0" lvl="0" indent="0" algn="l" rtl="0">
              <a:lnSpc>
                <a:spcPct val="95000"/>
              </a:lnSpc>
              <a:spcBef>
                <a:spcPts val="0"/>
              </a:spcBef>
              <a:buClr>
                <a:schemeClr val="dk1"/>
              </a:buClr>
              <a:buSzPct val="25000"/>
              <a:buFont typeface="Arial"/>
              <a:buNone/>
            </a:pPr>
            <a:endParaRPr lang="en-GB" sz="1200" b="0" i="0" u="none" strike="noStrike" cap="none" dirty="0">
              <a:solidFill>
                <a:schemeClr val="dk1"/>
              </a:solidFill>
              <a:latin typeface="Century Gothic"/>
              <a:ea typeface="Century Gothic"/>
              <a:cs typeface="Century Gothic"/>
              <a:sym typeface="Century Gothic"/>
            </a:endParaRPr>
          </a:p>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137</a:t>
            </a:fld>
            <a:endParaRPr lang="de-DE"/>
          </a:p>
        </p:txBody>
      </p:sp>
    </p:spTree>
    <p:extLst>
      <p:ext uri="{BB962C8B-B14F-4D97-AF65-F5344CB8AC3E}">
        <p14:creationId xmlns:p14="http://schemas.microsoft.com/office/powerpoint/2010/main" val="3828833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138</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139</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141</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142</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143</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144</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145</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147</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148</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11/29/19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11/29/19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11/29/19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11/29/19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11/29/19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11/29/19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11/29/19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192.tiff"/><Relationship Id="rId5" Type="http://schemas.openxmlformats.org/officeDocument/2006/relationships/image" Target="../media/image191.tiff"/><Relationship Id="rId4" Type="http://schemas.openxmlformats.org/officeDocument/2006/relationships/image" Target="../media/image190.png"/></Relationships>
</file>

<file path=ppt/slides/_rels/slide108.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hyperlink" Target="https://dataschool.com/learn-sql/"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19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hyperlink" Target="http://www.informit.com/blogs/blog.aspx?uk=The-10-Most-Important-Linux-Comman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8" Type="http://schemas.openxmlformats.org/officeDocument/2006/relationships/image" Target="../media/image205.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04.tiff"/><Relationship Id="rId5" Type="http://schemas.openxmlformats.org/officeDocument/2006/relationships/hyperlink" Target="https://www.snowflake.com/" TargetMode="External"/><Relationship Id="rId4" Type="http://schemas.openxmlformats.org/officeDocument/2006/relationships/image" Target="../media/image203.tiff"/></Relationships>
</file>

<file path=ppt/slides/_rels/slide128.xml.rels><?xml version="1.0" encoding="UTF-8" standalone="yes"?>
<Relationships xmlns="http://schemas.openxmlformats.org/package/2006/relationships"><Relationship Id="rId3" Type="http://schemas.openxmlformats.org/officeDocument/2006/relationships/image" Target="../media/image206.tif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chartio.com/blog/cloud-data-management-book-launch/"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5.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239.svg"/></Relationships>
</file>

<file path=ppt/slides/_rels/slide1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png"/><Relationship Id="rId1" Type="http://schemas.openxmlformats.org/officeDocument/2006/relationships/slideLayout" Target="../slideLayouts/slideLayout6.xml"/><Relationship Id="rId4" Type="http://schemas.openxmlformats.org/officeDocument/2006/relationships/image" Target="../media/image242.jpeg"/></Relationships>
</file>

<file path=ppt/slides/_rels/slide15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01.xml"/><Relationship Id="rId1" Type="http://schemas.openxmlformats.org/officeDocument/2006/relationships/slideLayout" Target="../slideLayouts/slideLayout12.xml"/><Relationship Id="rId4" Type="http://schemas.openxmlformats.org/officeDocument/2006/relationships/image" Target="../media/image249.png"/></Relationships>
</file>

<file path=ppt/slides/_rels/slide157.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250.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58.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6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265.png"/></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K0hg6o9MWKQ" TargetMode="External"/><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5.jpg"/><Relationship Id="rId5" Type="http://schemas.openxmlformats.org/officeDocument/2006/relationships/image" Target="../media/image44.emf"/><Relationship Id="rId4" Type="http://schemas.openxmlformats.org/officeDocument/2006/relationships/image" Target="../media/image43.emf"/></Relationships>
</file>

<file path=ppt/slides/_rels/slide17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71.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73.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18.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81.png"/></Relationships>
</file>

<file path=ppt/slides/_rels/slide176.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94.gif"/><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97.gif"/><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8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29.xml"/><Relationship Id="rId1" Type="http://schemas.openxmlformats.org/officeDocument/2006/relationships/slideLayout" Target="../slideLayouts/slideLayout12.xml"/><Relationship Id="rId5" Type="http://schemas.openxmlformats.org/officeDocument/2006/relationships/image" Target="../media/image306.png"/><Relationship Id="rId4" Type="http://schemas.openxmlformats.org/officeDocument/2006/relationships/image" Target="../media/image305.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1.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politics/2017/mar/04/nigel-oakes-cambridge-analytica-what-role-brexit-trump"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hyperlink" Target="https://blog.robertelder.org/data-science-linux-command-line/"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9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93.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94.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325.png"/></Relationships>
</file>

<file path=ppt/slides/_rels/slide196.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student/" TargetMode="External"/><Relationship Id="rId2" Type="http://schemas.openxmlformats.org/officeDocument/2006/relationships/hyperlink" Target="https://www.jetbrains.com/datagri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hyperlink" Target="https://medium.freecodecamp.org/the-rise-of-the-data-engineer-91be18f1e603" TargetMode="External"/><Relationship Id="rId18" Type="http://schemas.openxmlformats.org/officeDocument/2006/relationships/hyperlink" Target="https://course.fast.ai/" TargetMode="External"/><Relationship Id="rId26" Type="http://schemas.openxmlformats.org/officeDocument/2006/relationships/hyperlink" Target="http://data8.org/" TargetMode="External"/><Relationship Id="rId39" Type="http://schemas.openxmlformats.org/officeDocument/2006/relationships/image" Target="../media/image31.tiff"/><Relationship Id="rId21" Type="http://schemas.openxmlformats.org/officeDocument/2006/relationships/hyperlink" Target="https://medium.com/baseds/scalability-growing-a-system-in-different-directions-ae16469c4cb3" TargetMode="External"/><Relationship Id="rId34" Type="http://schemas.openxmlformats.org/officeDocument/2006/relationships/hyperlink" Target="https://textbooks.math.gatech.edu/ila/" TargetMode="External"/><Relationship Id="rId7" Type="http://schemas.openxmlformats.org/officeDocument/2006/relationships/hyperlink" Target="https://www.oreilly.com/library/view/high-performance-spark/9781491943199/" TargetMode="External"/><Relationship Id="rId12" Type="http://schemas.openxmlformats.org/officeDocument/2006/relationships/hyperlink" Target="https://www.w3schools.com/sql/default.asp" TargetMode="External"/><Relationship Id="rId17" Type="http://schemas.openxmlformats.org/officeDocument/2006/relationships/hyperlink" Target="https://www.fast.ai/2019/07/08/fastai-nlp/" TargetMode="External"/><Relationship Id="rId25" Type="http://schemas.openxmlformats.org/officeDocument/2006/relationships/hyperlink" Target="http://datasciencemasters.org/" TargetMode="External"/><Relationship Id="rId33" Type="http://schemas.openxmlformats.org/officeDocument/2006/relationships/hyperlink" Target="https://www.cs.princeton.edu/~arvindn/talks/MIT-STS-AI-snakeoil.pdf" TargetMode="External"/><Relationship Id="rId38" Type="http://schemas.openxmlformats.org/officeDocument/2006/relationships/image" Target="../media/image30.tiff"/><Relationship Id="rId2" Type="http://schemas.openxmlformats.org/officeDocument/2006/relationships/hyperlink" Target="https://www.amazon.de/gp/product/3446457100" TargetMode="External"/><Relationship Id="rId16" Type="http://schemas.openxmlformats.org/officeDocument/2006/relationships/hyperlink" Target="http://course18.fast.ai/ml" TargetMode="External"/><Relationship Id="rId20" Type="http://schemas.openxmlformats.org/officeDocument/2006/relationships/hyperlink" Target="https://medium.com/deliberate-data-science/so-you-want-become-a-data-science-manager-4ff9544e6827" TargetMode="External"/><Relationship Id="rId29" Type="http://schemas.openxmlformats.org/officeDocument/2006/relationships/hyperlink" Target="https://web.stanford.edu/~hastie/ElemStatLearn/" TargetMode="External"/><Relationship Id="rId1" Type="http://schemas.openxmlformats.org/officeDocument/2006/relationships/slideLayout" Target="../slideLayouts/slideLayout2.xml"/><Relationship Id="rId6" Type="http://schemas.openxmlformats.org/officeDocument/2006/relationships/hyperlink" Target="https://www.amazon.de/dp/B07L9JDXM8/" TargetMode="External"/><Relationship Id="rId11" Type="http://schemas.openxmlformats.org/officeDocument/2006/relationships/hyperlink" Target="http://www.1keydata.com/sql/sql.html" TargetMode="External"/><Relationship Id="rId24" Type="http://schemas.openxmlformats.org/officeDocument/2006/relationships/hyperlink" Target="https://dataengweekly.com/" TargetMode="External"/><Relationship Id="rId32" Type="http://schemas.openxmlformats.org/officeDocument/2006/relationships/hyperlink" Target="https://developers.google.com/machine-learning/guides/rules-of-ml" TargetMode="External"/><Relationship Id="rId37" Type="http://schemas.openxmlformats.org/officeDocument/2006/relationships/hyperlink" Target="https://www.hanser-fachbuch.de/buch/Handbuch+Data+Science/9783446457102" TargetMode="External"/><Relationship Id="rId5" Type="http://schemas.openxmlformats.org/officeDocument/2006/relationships/hyperlink" Target="https://r4ds.had.co/" TargetMode="External"/><Relationship Id="rId15" Type="http://schemas.openxmlformats.org/officeDocument/2006/relationships/hyperlink" Target="https://github.com/fastai/numerical-linear-algebra/blob/master/README.md" TargetMode="External"/><Relationship Id="rId23" Type="http://schemas.openxmlformats.org/officeDocument/2006/relationships/hyperlink" Target="https://caitlinhudon.com/2018/11/28/git-sql-together/" TargetMode="External"/><Relationship Id="rId28" Type="http://schemas.openxmlformats.org/officeDocument/2006/relationships/hyperlink" Target="https://www.cs.cornell.edu/jeh/book%20no%20so;utions%20March%202019.pdf" TargetMode="External"/><Relationship Id="rId36" Type="http://schemas.openxmlformats.org/officeDocument/2006/relationships/hyperlink" Target="https://explained.ai/matrix-calculus/index.html" TargetMode="External"/><Relationship Id="rId10" Type="http://schemas.openxmlformats.org/officeDocument/2006/relationships/hyperlink" Target="http://www.sql-lessons.com/" TargetMode="External"/><Relationship Id="rId19" Type="http://schemas.openxmlformats.org/officeDocument/2006/relationships/hyperlink" Target="https://www.math3ma.com/blog/matrices-probability-graphs" TargetMode="External"/><Relationship Id="rId31" Type="http://schemas.openxmlformats.org/officeDocument/2006/relationships/hyperlink" Target="https://dataschool.com/books/" TargetMode="External"/><Relationship Id="rId4" Type="http://schemas.openxmlformats.org/officeDocument/2006/relationships/hyperlink" Target="https://dataintensive.net/" TargetMode="External"/><Relationship Id="rId9" Type="http://schemas.openxmlformats.org/officeDocument/2006/relationships/hyperlink" Target="http://www.sqlservercentral.com/stairway/72400/" TargetMode="External"/><Relationship Id="rId14" Type="http://schemas.openxmlformats.org/officeDocument/2006/relationships/hyperlink" Target="https://github.com/jakevdp/PythonDataScienceHandbook" TargetMode="External"/><Relationship Id="rId22" Type="http://schemas.openxmlformats.org/officeDocument/2006/relationships/hyperlink" Target="https://veekaybee.github.io/2019/02/13/data-science-is-different/" TargetMode="External"/><Relationship Id="rId27" Type="http://schemas.openxmlformats.org/officeDocument/2006/relationships/hyperlink" Target="https://github.com/geoHeil/awesome-tools" TargetMode="External"/><Relationship Id="rId30" Type="http://schemas.openxmlformats.org/officeDocument/2006/relationships/hyperlink" Target="https://chartio.com/blog/cloud-data-management-book-launch/" TargetMode="External"/><Relationship Id="rId35" Type="http://schemas.openxmlformats.org/officeDocument/2006/relationships/hyperlink" Target="http://pythontutor.com/" TargetMode="External"/><Relationship Id="rId8" Type="http://schemas.openxmlformats.org/officeDocument/2006/relationships/hyperlink" Target="https://therinspark.com/intro.html#intro-background" TargetMode="External"/><Relationship Id="rId3" Type="http://schemas.openxmlformats.org/officeDocument/2006/relationships/hyperlink" Target="http://faculty.marshall.usc.edu/gareth-james/ISL/"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medium.com/@penguinpress/an-excerpt-from-how-not-to-be-wrong-by-jordan-ellenberg-664e708cfc3d" TargetMode="External"/><Relationship Id="rId2" Type="http://schemas.openxmlformats.org/officeDocument/2006/relationships/image" Target="../media/image129.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hyperlink" Target="https://textbooks.math.gatech.edu/ila/" TargetMode="Externa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4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59.png"/></Relationships>
</file>

<file path=ppt/slides/_rels/slide83.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167.tiff"/><Relationship Id="rId3" Type="http://schemas.openxmlformats.org/officeDocument/2006/relationships/hyperlink" Target="https://learngitbranching.js.org/?demo" TargetMode="External"/><Relationship Id="rId7" Type="http://schemas.openxmlformats.org/officeDocument/2006/relationships/image" Target="../media/image166.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29.11.19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p:nvSpPr>
          <p:cNvPr id="116" name="Rectangle 11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11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2" name="Rectangle 121">
            <a:extLst>
              <a:ext uri="{FF2B5EF4-FFF2-40B4-BE49-F238E27FC236}">
                <a16:creationId xmlns:a16="http://schemas.microsoft.com/office/drawing/2014/main" id="{A21E7785-3D2D-4FF8-9C82-42CE9DBD7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4" name="Rectangle 123">
            <a:extLst>
              <a:ext uri="{FF2B5EF4-FFF2-40B4-BE49-F238E27FC236}">
                <a16:creationId xmlns:a16="http://schemas.microsoft.com/office/drawing/2014/main" id="{90EEF605-B2CF-46DF-8CBD-B03F31FAD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8F889FED-B7B7-45E2-A1EC-CFE97394A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8C57FA46-8945-4DEE-92C7-EB9E2F663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11" name="Google Shape;111;p21"/>
          <p:cNvPicPr preferRelativeResize="0"/>
          <p:nvPr/>
        </p:nvPicPr>
        <p:blipFill>
          <a:blip r:embed="rId3"/>
          <a:stretch>
            <a:fillRect/>
          </a:stretch>
        </p:blipFill>
        <p:spPr>
          <a:xfrm>
            <a:off x="1243435" y="780711"/>
            <a:ext cx="2097557" cy="2167476"/>
          </a:xfrm>
          <a:prstGeom prst="rect">
            <a:avLst/>
          </a:prstGeom>
          <a:noFill/>
        </p:spPr>
      </p:pic>
      <p:sp>
        <p:nvSpPr>
          <p:cNvPr id="130" name="Rectangle 129">
            <a:extLst>
              <a:ext uri="{FF2B5EF4-FFF2-40B4-BE49-F238E27FC236}">
                <a16:creationId xmlns:a16="http://schemas.microsoft.com/office/drawing/2014/main" id="{D19504FF-266B-4F6E-BAA1-DF9730E9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2" name="Rectangle 131">
            <a:extLst>
              <a:ext uri="{FF2B5EF4-FFF2-40B4-BE49-F238E27FC236}">
                <a16:creationId xmlns:a16="http://schemas.microsoft.com/office/drawing/2014/main" id="{6464F78D-891F-49EC-ADDE-5E581A66A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312"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8" name="Google Shape;114;p21">
            <a:extLst>
              <a:ext uri="{FF2B5EF4-FFF2-40B4-BE49-F238E27FC236}">
                <a16:creationId xmlns:a16="http://schemas.microsoft.com/office/drawing/2014/main" id="{9F469E45-0916-024E-BEF7-3A631A6C95D8}"/>
              </a:ext>
            </a:extLst>
          </p:cNvPr>
          <p:cNvPicPr preferRelativeResize="0"/>
          <p:nvPr/>
        </p:nvPicPr>
        <p:blipFill>
          <a:blip r:embed="rId4"/>
          <a:stretch>
            <a:fillRect/>
          </a:stretch>
        </p:blipFill>
        <p:spPr>
          <a:xfrm>
            <a:off x="4754254" y="780711"/>
            <a:ext cx="2671789" cy="2167476"/>
          </a:xfrm>
          <a:prstGeom prst="rect">
            <a:avLst/>
          </a:prstGeom>
          <a:noFill/>
        </p:spPr>
      </p:pic>
      <p:sp>
        <p:nvSpPr>
          <p:cNvPr id="134" name="Rectangle 133">
            <a:extLst>
              <a:ext uri="{FF2B5EF4-FFF2-40B4-BE49-F238E27FC236}">
                <a16:creationId xmlns:a16="http://schemas.microsoft.com/office/drawing/2014/main" id="{E125488F-35F4-46B0-BDF0-AFAA3610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6" name="Rectangle 135">
            <a:extLst>
              <a:ext uri="{FF2B5EF4-FFF2-40B4-BE49-F238E27FC236}">
                <a16:creationId xmlns:a16="http://schemas.microsoft.com/office/drawing/2014/main" id="{9911E146-5AE8-4892-B0B5-42052873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Google Shape;109;p21"/>
          <p:cNvSpPr txBox="1">
            <a:spLocks noGrp="1"/>
          </p:cNvSpPr>
          <p:nvPr>
            <p:ph type="title"/>
          </p:nvPr>
        </p:nvSpPr>
        <p:spPr>
          <a:xfrm>
            <a:off x="593253" y="3425294"/>
            <a:ext cx="3397924" cy="2800478"/>
          </a:xfrm>
          <a:prstGeom prst="rect">
            <a:avLst/>
          </a:prstGeom>
        </p:spPr>
        <p:txBody>
          <a:bodyPr spcFirstLastPara="1" vert="horz" lIns="91440" tIns="45720" rIns="91440" bIns="45720" rtlCol="0" anchor="ctr" anchorCtr="0">
            <a:normAutofit/>
          </a:bodyPr>
          <a:lstStyle/>
          <a:p>
            <a:pPr>
              <a:spcBef>
                <a:spcPct val="0"/>
              </a:spcBef>
            </a:pPr>
            <a:r>
              <a:rPr lang="en-US" b="0" kern="1200" cap="all" dirty="0">
                <a:solidFill>
                  <a:srgbClr val="FFFFFF"/>
                </a:solidFill>
                <a:latin typeface="+mj-lt"/>
                <a:ea typeface="+mj-ea"/>
                <a:cs typeface="+mj-cs"/>
              </a:rPr>
              <a:t>Difference to real world </a:t>
            </a:r>
            <a:r>
              <a:rPr lang="en-US" b="0" kern="1200" cap="all" dirty="0" err="1">
                <a:solidFill>
                  <a:srgbClr val="FFFFFF"/>
                </a:solidFill>
                <a:latin typeface="+mj-lt"/>
                <a:ea typeface="+mj-ea"/>
                <a:cs typeface="+mj-cs"/>
              </a:rPr>
              <a:t>databaases</a:t>
            </a:r>
            <a:endParaRPr lang="en-US" b="0" kern="1200" cap="all" dirty="0">
              <a:solidFill>
                <a:srgbClr val="FFFFFF"/>
              </a:solidFill>
              <a:latin typeface="+mj-lt"/>
              <a:ea typeface="+mj-ea"/>
              <a:cs typeface="+mj-cs"/>
            </a:endParaRPr>
          </a:p>
        </p:txBody>
      </p:sp>
      <p:sp>
        <p:nvSpPr>
          <p:cNvPr id="110" name="Google Shape;110;p21"/>
          <p:cNvSpPr txBox="1">
            <a:spLocks noGrp="1"/>
          </p:cNvSpPr>
          <p:nvPr>
            <p:ph type="body" idx="1"/>
          </p:nvPr>
        </p:nvSpPr>
        <p:spPr>
          <a:xfrm>
            <a:off x="4237867" y="3218555"/>
            <a:ext cx="3705323" cy="3182245"/>
          </a:xfrm>
          <a:prstGeom prst="rect">
            <a:avLst/>
          </a:prstGeom>
        </p:spPr>
        <p:txBody>
          <a:bodyPr spcFirstLastPara="1" vert="horz" lIns="91440" tIns="45720" rIns="91440" bIns="45720" rtlCol="0" anchor="ctr" anchorCtr="0">
            <a:normAutofit lnSpcReduction="10000"/>
          </a:bodyPr>
          <a:lstStyle/>
          <a:p>
            <a:pPr marL="0" indent="0">
              <a:spcBef>
                <a:spcPct val="20000"/>
              </a:spcBef>
              <a:spcAft>
                <a:spcPts val="600"/>
              </a:spcAft>
              <a:buClr>
                <a:srgbClr val="0063AA"/>
              </a:buClr>
              <a:buSzPct val="92000"/>
              <a:buFont typeface="Wingdings 2" panose="05020102010507070707" pitchFamily="18" charset="2"/>
              <a:buChar char=""/>
            </a:pPr>
            <a:endParaRPr lang="en-US" dirty="0"/>
          </a:p>
          <a:p>
            <a:pPr marL="0" indent="0">
              <a:spcBef>
                <a:spcPct val="20000"/>
              </a:spcBef>
              <a:spcAft>
                <a:spcPts val="600"/>
              </a:spcAft>
              <a:buClr>
                <a:srgbClr val="0063AA"/>
              </a:buClr>
              <a:buSzPct val="92000"/>
              <a:buNone/>
            </a:pPr>
            <a:r>
              <a:rPr lang="en-US" b="1" dirty="0"/>
              <a:t>Log</a:t>
            </a:r>
            <a:r>
              <a:rPr lang="en-US" dirty="0"/>
              <a:t>, like in the simple example plus:</a:t>
            </a:r>
          </a:p>
          <a:p>
            <a:pPr>
              <a:spcBef>
                <a:spcPct val="20000"/>
              </a:spcBef>
              <a:spcAft>
                <a:spcPts val="600"/>
              </a:spcAft>
              <a:buClr>
                <a:srgbClr val="0063AA"/>
              </a:buClr>
              <a:buSzPct val="92000"/>
              <a:buFont typeface="Wingdings 2" panose="05020102010507070707" pitchFamily="18" charset="2"/>
              <a:buChar char=""/>
            </a:pPr>
            <a:r>
              <a:rPr lang="en-US" dirty="0"/>
              <a:t>Concurrency handling</a:t>
            </a:r>
          </a:p>
          <a:p>
            <a:pPr>
              <a:spcBef>
                <a:spcPct val="20000"/>
              </a:spcBef>
              <a:spcAft>
                <a:spcPts val="600"/>
              </a:spcAft>
              <a:buClr>
                <a:srgbClr val="0063AA"/>
              </a:buClr>
              <a:buSzPct val="92000"/>
              <a:buFont typeface="Wingdings 2" panose="05020102010507070707" pitchFamily="18" charset="2"/>
              <a:buChar char=""/>
            </a:pPr>
            <a:r>
              <a:rPr lang="en-US" dirty="0"/>
              <a:t>Resource cleanup, compaction</a:t>
            </a:r>
          </a:p>
          <a:p>
            <a:pPr>
              <a:spcBef>
                <a:spcPct val="20000"/>
              </a:spcBef>
              <a:spcAft>
                <a:spcPts val="600"/>
              </a:spcAft>
              <a:buClr>
                <a:srgbClr val="0063AA"/>
              </a:buClr>
              <a:buSzPct val="92000"/>
              <a:buFont typeface="Wingdings 2" panose="05020102010507070707" pitchFamily="18" charset="2"/>
              <a:buChar char=""/>
            </a:pPr>
            <a:r>
              <a:rPr lang="en-US" dirty="0"/>
              <a:t>Error handling for partially written records</a:t>
            </a:r>
          </a:p>
          <a:p>
            <a:pPr>
              <a:spcBef>
                <a:spcPct val="20000"/>
              </a:spcBef>
              <a:spcAft>
                <a:spcPts val="600"/>
              </a:spcAft>
              <a:buClr>
                <a:srgbClr val="0063AA"/>
              </a:buClr>
              <a:buSzPct val="92000"/>
              <a:buFont typeface="Wingdings 2" panose="05020102010507070707" pitchFamily="18" charset="2"/>
              <a:buChar char=""/>
            </a:pPr>
            <a:r>
              <a:rPr lang="en-US" dirty="0"/>
              <a:t>Index</a:t>
            </a:r>
          </a:p>
          <a:p>
            <a:pPr>
              <a:spcBef>
                <a:spcPct val="20000"/>
              </a:spcBef>
              <a:spcAft>
                <a:spcPts val="600"/>
              </a:spcAft>
              <a:buClr>
                <a:srgbClr val="0063AA"/>
              </a:buClr>
              <a:buSzPct val="92000"/>
              <a:buFont typeface="Wingdings 2" panose="05020102010507070707" pitchFamily="18" charset="2"/>
              <a:buChar char=""/>
            </a:pPr>
            <a:r>
              <a:rPr lang="en-US" dirty="0"/>
              <a:t>Declarative query language</a:t>
            </a:r>
          </a:p>
          <a:p>
            <a:pPr marL="0" indent="0">
              <a:spcBef>
                <a:spcPct val="20000"/>
              </a:spcBef>
              <a:spcAft>
                <a:spcPts val="600"/>
              </a:spcAft>
              <a:buClr>
                <a:srgbClr val="0063AA"/>
              </a:buClr>
              <a:buSzPct val="92000"/>
              <a:buFont typeface="Wingdings 2" panose="05020102010507070707" pitchFamily="18" charset="2"/>
              <a:buChar char=""/>
            </a:pPr>
            <a:endParaRPr lang="en-US" dirty="0"/>
          </a:p>
        </p:txBody>
      </p:sp>
      <p:sp>
        <p:nvSpPr>
          <p:cNvPr id="2" name="Rechteck 1">
            <a:extLst>
              <a:ext uri="{FF2B5EF4-FFF2-40B4-BE49-F238E27FC236}">
                <a16:creationId xmlns:a16="http://schemas.microsoft.com/office/drawing/2014/main" id="{C530794E-D5AA-5445-B689-2AAB87475069}"/>
              </a:ext>
            </a:extLst>
          </p:cNvPr>
          <p:cNvSpPr/>
          <p:nvPr/>
        </p:nvSpPr>
        <p:spPr>
          <a:xfrm>
            <a:off x="8036239" y="3194092"/>
            <a:ext cx="3702878" cy="320670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 name="Grafik 2">
            <a:extLst>
              <a:ext uri="{FF2B5EF4-FFF2-40B4-BE49-F238E27FC236}">
                <a16:creationId xmlns:a16="http://schemas.microsoft.com/office/drawing/2014/main" id="{67688255-C95D-1C4F-B107-D2DD6A65CBF0}"/>
              </a:ext>
            </a:extLst>
          </p:cNvPr>
          <p:cNvPicPr>
            <a:picLocks noChangeAspect="1"/>
          </p:cNvPicPr>
          <p:nvPr/>
        </p:nvPicPr>
        <p:blipFill>
          <a:blip r:embed="rId5"/>
          <a:stretch>
            <a:fillRect/>
          </a:stretch>
        </p:blipFill>
        <p:spPr>
          <a:xfrm>
            <a:off x="8532919" y="900299"/>
            <a:ext cx="2843606" cy="1905216"/>
          </a:xfrm>
          <a:prstGeom prst="rect">
            <a:avLst/>
          </a:prstGeom>
        </p:spPr>
      </p:pic>
      <p:pic>
        <p:nvPicPr>
          <p:cNvPr id="4" name="Grafik 3">
            <a:extLst>
              <a:ext uri="{FF2B5EF4-FFF2-40B4-BE49-F238E27FC236}">
                <a16:creationId xmlns:a16="http://schemas.microsoft.com/office/drawing/2014/main" id="{61BED5A5-946F-3B4B-8095-F90D65BF1C65}"/>
              </a:ext>
            </a:extLst>
          </p:cNvPr>
          <p:cNvPicPr>
            <a:picLocks noChangeAspect="1"/>
          </p:cNvPicPr>
          <p:nvPr/>
        </p:nvPicPr>
        <p:blipFill rotWithShape="1">
          <a:blip r:embed="rId6"/>
          <a:srcRect l="3668" t="4013" r="3943" b="3474"/>
          <a:stretch/>
        </p:blipFill>
        <p:spPr>
          <a:xfrm>
            <a:off x="8160848" y="3595723"/>
            <a:ext cx="3437899" cy="2502569"/>
          </a:xfrm>
          <a:prstGeom prst="rect">
            <a:avLst/>
          </a:prstGeom>
        </p:spPr>
      </p:pic>
    </p:spTree>
    <p:extLst>
      <p:ext uri="{BB962C8B-B14F-4D97-AF65-F5344CB8AC3E}">
        <p14:creationId xmlns:p14="http://schemas.microsoft.com/office/powerpoint/2010/main" val="409635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sz="1467" u="sng" dirty="0">
              <a:solidFill>
                <a:schemeClr val="hlink"/>
              </a:solidFill>
            </a:endParaRPr>
          </a:p>
          <a:p>
            <a:pPr marL="0" indent="0">
              <a:spcBef>
                <a:spcPts val="2133"/>
              </a:spcBef>
              <a:spcAft>
                <a:spcPts val="2133"/>
              </a:spcAft>
              <a:buNone/>
            </a:pPr>
            <a:r>
              <a:rPr lang="de-DE" sz="1600" dirty="0">
                <a:hlinkClick r:id="rId4"/>
              </a:rPr>
              <a:t>https://dataschool.com/learn-sql/</a:t>
            </a:r>
            <a:r>
              <a:rPr lang="de-DE" sz="1600" dirty="0"/>
              <a:t> </a:t>
            </a:r>
            <a:r>
              <a:rPr lang="de-DE" sz="1600" dirty="0" err="1"/>
              <a:t>is</a:t>
            </a:r>
            <a:r>
              <a:rPr lang="de-DE" sz="1600" dirty="0"/>
              <a:t> a </a:t>
            </a:r>
            <a:r>
              <a:rPr lang="de-DE" sz="1600" dirty="0" err="1"/>
              <a:t>great</a:t>
            </a:r>
            <a:r>
              <a:rPr lang="de-DE" sz="1600" dirty="0"/>
              <a:t> </a:t>
            </a:r>
            <a:r>
              <a:rPr lang="de-DE" sz="1600" dirty="0" err="1"/>
              <a:t>resource</a:t>
            </a:r>
            <a:r>
              <a:rPr lang="de-DE" sz="1600" dirty="0"/>
              <a:t> </a:t>
            </a:r>
            <a:r>
              <a:rPr lang="de-DE" sz="1600" dirty="0" err="1"/>
              <a:t>for</a:t>
            </a:r>
            <a:r>
              <a:rPr lang="de-DE" sz="1600" dirty="0"/>
              <a:t> </a:t>
            </a:r>
            <a:r>
              <a:rPr lang="de-DE" sz="1600" dirty="0" err="1"/>
              <a:t>learning</a:t>
            </a:r>
            <a:endParaRPr lang="de-DE" sz="1467" u="sng" dirty="0">
              <a:solidFill>
                <a:schemeClr val="hlink"/>
              </a:solidFill>
            </a:endParaRPr>
          </a:p>
          <a:p>
            <a:pPr marL="0" indent="0">
              <a:spcBef>
                <a:spcPts val="2133"/>
              </a:spcBef>
              <a:spcAft>
                <a:spcPts val="2133"/>
              </a:spcAft>
              <a:buNone/>
            </a:pPr>
            <a:endParaRPr lang="de-DE" sz="1467" u="sng" dirty="0">
              <a:solidFill>
                <a:schemeClr val="hlink"/>
              </a:solidFill>
            </a:endParaRPr>
          </a:p>
          <a:p>
            <a:pPr marL="0" indent="0">
              <a:spcBef>
                <a:spcPts val="2133"/>
              </a:spcBef>
              <a:spcAft>
                <a:spcPts val="2133"/>
              </a:spcAft>
              <a:buNone/>
            </a:pPr>
            <a:endParaRPr lang="de-DE" dirty="0"/>
          </a:p>
        </p:txBody>
      </p:sp>
    </p:spTree>
    <p:extLst>
      <p:ext uri="{BB962C8B-B14F-4D97-AF65-F5344CB8AC3E}">
        <p14:creationId xmlns:p14="http://schemas.microsoft.com/office/powerpoint/2010/main" val="2160087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2"/>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p:txBody>
      </p:sp>
    </p:spTree>
    <p:extLst>
      <p:ext uri="{BB962C8B-B14F-4D97-AF65-F5344CB8AC3E}">
        <p14:creationId xmlns:p14="http://schemas.microsoft.com/office/powerpoint/2010/main" val="407642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a:extLst>
              <a:ext uri="{FF2B5EF4-FFF2-40B4-BE49-F238E27FC236}">
                <a16:creationId xmlns:a16="http://schemas.microsoft.com/office/drawing/2014/main" id="{8C62E994-C756-0145-98D9-5A535760F272}"/>
              </a:ext>
            </a:extLst>
          </p:cNvPr>
          <p:cNvPicPr>
            <a:picLocks noGrp="1" noChangeAspect="1"/>
          </p:cNvPicPr>
          <p:nvPr>
            <p:ph idx="1"/>
          </p:nvPr>
        </p:nvPicPr>
        <p:blipFill>
          <a:blip r:embed="rId3"/>
          <a:stretch>
            <a:fillRect/>
          </a:stretch>
        </p:blipFill>
        <p:spPr>
          <a:xfrm>
            <a:off x="937606" y="643467"/>
            <a:ext cx="10316788" cy="5571066"/>
          </a:xfrm>
          <a:prstGeom prst="rect">
            <a:avLst/>
          </a:prstGeom>
        </p:spPr>
      </p:pic>
      <p:sp>
        <p:nvSpPr>
          <p:cNvPr id="5" name="Rechteck 4">
            <a:extLst>
              <a:ext uri="{FF2B5EF4-FFF2-40B4-BE49-F238E27FC236}">
                <a16:creationId xmlns:a16="http://schemas.microsoft.com/office/drawing/2014/main" id="{0714ABD3-92DA-6647-A5E5-76CDBDCEBC7B}"/>
              </a:ext>
            </a:extLst>
          </p:cNvPr>
          <p:cNvSpPr/>
          <p:nvPr/>
        </p:nvSpPr>
        <p:spPr>
          <a:xfrm>
            <a:off x="2890082" y="6400800"/>
            <a:ext cx="5991705" cy="369332"/>
          </a:xfrm>
          <a:prstGeom prst="rect">
            <a:avLst/>
          </a:prstGeom>
        </p:spPr>
        <p:txBody>
          <a:bodyPr wrap="none">
            <a:spAutoFit/>
          </a:bodyPr>
          <a:lstStyle/>
          <a:p>
            <a:r>
              <a:rPr lang="de-DE" dirty="0">
                <a:hlinkClick r:id="rId4"/>
              </a:rPr>
              <a:t>https://chartio.com/blog/cloud-data-management-book-launch/</a:t>
            </a:r>
            <a:endParaRPr lang="de-DE" dirty="0"/>
          </a:p>
        </p:txBody>
      </p:sp>
    </p:spTree>
    <p:extLst>
      <p:ext uri="{BB962C8B-B14F-4D97-AF65-F5344CB8AC3E}">
        <p14:creationId xmlns:p14="http://schemas.microsoft.com/office/powerpoint/2010/main" val="1492600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 (60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8EABCD1-D195-BE4E-A8DD-81F749534BCC}"/>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spcBef>
                <a:spcPct val="0"/>
              </a:spcBef>
            </a:pPr>
            <a:r>
              <a:rPr lang="en-US">
                <a:solidFill>
                  <a:srgbClr val="FFFFFF"/>
                </a:solidFill>
              </a:rPr>
              <a:t>Choosing a evaluation metric</a:t>
            </a:r>
          </a:p>
        </p:txBody>
      </p:sp>
      <p:sp>
        <p:nvSpPr>
          <p:cNvPr id="3" name="Textplatzhalter 2">
            <a:extLst>
              <a:ext uri="{FF2B5EF4-FFF2-40B4-BE49-F238E27FC236}">
                <a16:creationId xmlns:a16="http://schemas.microsoft.com/office/drawing/2014/main" id="{79E540B7-D7B2-8F4D-BDBE-AADF153A0C7F}"/>
              </a:ext>
            </a:extLst>
          </p:cNvPr>
          <p:cNvSpPr>
            <a:spLocks noGrp="1"/>
          </p:cNvSpPr>
          <p:nvPr>
            <p:ph type="body" idx="1"/>
          </p:nvPr>
        </p:nvSpPr>
        <p:spPr>
          <a:xfrm>
            <a:off x="601255" y="2177142"/>
            <a:ext cx="3409782" cy="3823607"/>
          </a:xfrm>
        </p:spPr>
        <p:txBody>
          <a:bodyPr vert="horz" lIns="91440" tIns="45720" rIns="91440" bIns="45720" rtlCol="0" anchor="ctr">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Tailor it to the business need</a:t>
            </a:r>
          </a:p>
          <a:p>
            <a:pPr>
              <a:spcBef>
                <a:spcPct val="20000"/>
              </a:spcBef>
              <a:spcAft>
                <a:spcPts val="600"/>
              </a:spcAft>
              <a:buSzPct val="92000"/>
              <a:buFont typeface="Wingdings 2" panose="05020102010507070707" pitchFamily="18" charset="2"/>
              <a:buChar char=""/>
            </a:pPr>
            <a:r>
              <a:rPr lang="en-US" dirty="0">
                <a:solidFill>
                  <a:srgbClr val="FFFFFF"/>
                </a:solidFill>
              </a:rPr>
              <a:t>Potentially handle imbalanced data</a:t>
            </a:r>
          </a:p>
          <a:p>
            <a:pPr>
              <a:spcBef>
                <a:spcPct val="20000"/>
              </a:spcBef>
              <a:spcAft>
                <a:spcPts val="600"/>
              </a:spcAft>
              <a:buSzPct val="92000"/>
              <a:buFont typeface="Wingdings 2" panose="05020102010507070707" pitchFamily="18" charset="2"/>
              <a:buChar char=""/>
            </a:pPr>
            <a:r>
              <a:rPr lang="en-US" dirty="0">
                <a:solidFill>
                  <a:srgbClr val="FFFFFF"/>
                </a:solidFill>
              </a:rPr>
              <a:t>Precision easily is about 100% in imbalanced case if majority class is predicted always</a:t>
            </a:r>
          </a:p>
          <a:p>
            <a:pPr>
              <a:spcBef>
                <a:spcPct val="20000"/>
              </a:spcBef>
              <a:spcAft>
                <a:spcPts val="600"/>
              </a:spcAft>
              <a:buSzPct val="92000"/>
              <a:buFont typeface="Wingdings 2" panose="05020102010507070707" pitchFamily="18" charset="2"/>
              <a:buChar char=""/>
            </a:pPr>
            <a:r>
              <a:rPr lang="en-US" dirty="0">
                <a:solidFill>
                  <a:srgbClr val="FFFFFF"/>
                </a:solidFill>
              </a:rPr>
              <a:t>Are all classes equally important?</a:t>
            </a:r>
          </a:p>
        </p:txBody>
      </p:sp>
      <p:pic>
        <p:nvPicPr>
          <p:cNvPr id="5" name="Grafik 4">
            <a:extLst>
              <a:ext uri="{FF2B5EF4-FFF2-40B4-BE49-F238E27FC236}">
                <a16:creationId xmlns:a16="http://schemas.microsoft.com/office/drawing/2014/main" id="{A2D09C52-9EA6-D041-985E-890100714194}"/>
              </a:ext>
            </a:extLst>
          </p:cNvPr>
          <p:cNvPicPr>
            <a:picLocks noChangeAspect="1"/>
          </p:cNvPicPr>
          <p:nvPr/>
        </p:nvPicPr>
        <p:blipFill>
          <a:blip r:embed="rId2"/>
          <a:stretch>
            <a:fillRect/>
          </a:stretch>
        </p:blipFill>
        <p:spPr>
          <a:xfrm>
            <a:off x="4592231" y="1046346"/>
            <a:ext cx="6831503" cy="4747894"/>
          </a:xfrm>
          <a:prstGeom prst="rect">
            <a:avLst/>
          </a:prstGeom>
        </p:spPr>
      </p:pic>
    </p:spTree>
    <p:extLst>
      <p:ext uri="{BB962C8B-B14F-4D97-AF65-F5344CB8AC3E}">
        <p14:creationId xmlns:p14="http://schemas.microsoft.com/office/powerpoint/2010/main" val="3971484173"/>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first</a:t>
            </a:r>
            <a:r>
              <a:rPr lang="de-DE" dirty="0"/>
              <a:t> </a:t>
            </a:r>
            <a:r>
              <a:rPr lang="de-DE" dirty="0" err="1"/>
              <a:t>work</a:t>
            </a:r>
            <a:r>
              <a:rPr lang="de-DE" dirty="0"/>
              <a:t> on E2E </a:t>
            </a:r>
            <a:r>
              <a:rPr lang="de-DE" dirty="0" err="1"/>
              <a:t>workflow</a:t>
            </a:r>
            <a:r>
              <a:rPr lang="de-DE" dirty="0"/>
              <a:t> (</a:t>
            </a:r>
            <a:r>
              <a:rPr lang="de-DE" dirty="0" err="1"/>
              <a:t>even</a:t>
            </a:r>
            <a:r>
              <a:rPr lang="de-DE" dirty="0"/>
              <a:t> </a:t>
            </a:r>
            <a:r>
              <a:rPr lang="de-DE" dirty="0" err="1"/>
              <a:t>if</a:t>
            </a:r>
            <a:r>
              <a:rPr lang="de-DE" dirty="0"/>
              <a:t> </a:t>
            </a:r>
            <a:r>
              <a:rPr lang="de-DE" dirty="0" err="1"/>
              <a:t>predictions</a:t>
            </a:r>
            <a:r>
              <a:rPr lang="de-DE" dirty="0"/>
              <a:t> </a:t>
            </a:r>
            <a:r>
              <a:rPr lang="de-DE" dirty="0" err="1"/>
              <a:t>are</a:t>
            </a:r>
            <a:r>
              <a:rPr lang="de-DE" dirty="0"/>
              <a:t> </a:t>
            </a:r>
            <a:r>
              <a:rPr lang="de-DE" dirty="0" err="1"/>
              <a:t>useless</a:t>
            </a:r>
            <a:r>
              <a:rPr lang="de-DE" dirty="0"/>
              <a:t>)</a:t>
            </a:r>
            <a:endParaRPr lang="de"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2 (60 </a:t>
            </a:r>
            <a:r>
              <a:rPr lang="de-DE">
                <a:solidFill>
                  <a:schemeClr val="tx1">
                    <a:lumMod val="85000"/>
                    <a:lumOff val="15000"/>
                  </a:schemeClr>
                </a:solidFill>
              </a:rPr>
              <a:t>Minutes</a:t>
            </a:r>
            <a:r>
              <a:rPr lang="de-DE" dirty="0">
                <a:solidFill>
                  <a:schemeClr val="tx1">
                    <a:lumMod val="85000"/>
                    <a:lumOff val="15000"/>
                  </a:schemeClr>
                </a:solidFill>
              </a:rPr>
              <a:t>)</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368682775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14153"/>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2351543"/>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Screenshot enthält.&#10;&#10;Automatisch generierte Beschreibung">
            <a:extLst>
              <a:ext uri="{FF2B5EF4-FFF2-40B4-BE49-F238E27FC236}">
                <a16:creationId xmlns:a16="http://schemas.microsoft.com/office/drawing/2014/main" id="{16043F55-533A-F443-ABE7-C0AAEB55D645}"/>
              </a:ext>
            </a:extLst>
          </p:cNvPr>
          <p:cNvPicPr>
            <a:picLocks noChangeAspect="1"/>
          </p:cNvPicPr>
          <p:nvPr/>
        </p:nvPicPr>
        <p:blipFill>
          <a:blip r:embed="rId4"/>
          <a:stretch>
            <a:fillRect/>
          </a:stretch>
        </p:blipFill>
        <p:spPr>
          <a:xfrm>
            <a:off x="4241830" y="4281620"/>
            <a:ext cx="7922366" cy="2576379"/>
          </a:xfrm>
          <a:prstGeom prst="rect">
            <a:avLst/>
          </a:prstGeom>
        </p:spPr>
      </p:pic>
      <p:sp>
        <p:nvSpPr>
          <p:cNvPr id="8" name="Textfeld 7">
            <a:extLst>
              <a:ext uri="{FF2B5EF4-FFF2-40B4-BE49-F238E27FC236}">
                <a16:creationId xmlns:a16="http://schemas.microsoft.com/office/drawing/2014/main" id="{C213F05D-97D7-EE4D-A4EA-9AD1B773430A}"/>
              </a:ext>
            </a:extLst>
          </p:cNvPr>
          <p:cNvSpPr txBox="1"/>
          <p:nvPr/>
        </p:nvSpPr>
        <p:spPr>
          <a:xfrm>
            <a:off x="2154398" y="6211668"/>
            <a:ext cx="3291840" cy="646331"/>
          </a:xfrm>
          <a:prstGeom prst="rect">
            <a:avLst/>
          </a:prstGeom>
          <a:noFill/>
        </p:spPr>
        <p:txBody>
          <a:bodyPr wrap="square" rtlCol="0">
            <a:spAutoFit/>
          </a:bodyPr>
          <a:lstStyle/>
          <a:p>
            <a:r>
              <a:rPr lang="de-DE" dirty="0"/>
              <a:t>Hidden Technical </a:t>
            </a:r>
            <a:r>
              <a:rPr lang="de-DE" dirty="0" err="1"/>
              <a:t>Debt</a:t>
            </a:r>
            <a:r>
              <a:rPr lang="de-DE" dirty="0"/>
              <a:t> in </a:t>
            </a:r>
            <a:r>
              <a:rPr lang="de-DE" dirty="0" err="1"/>
              <a:t>Machine</a:t>
            </a:r>
            <a:r>
              <a:rPr lang="de-DE" dirty="0"/>
              <a:t> Learning Systems</a:t>
            </a:r>
          </a:p>
        </p:txBody>
      </p:sp>
    </p:spTree>
    <p:extLst>
      <p:ext uri="{BB962C8B-B14F-4D97-AF65-F5344CB8AC3E}">
        <p14:creationId xmlns:p14="http://schemas.microsoft.com/office/powerpoint/2010/main" val="12201840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https://www.youtube.com/watch?v=K0hg6o9MWKQ">
            <a:extLst>
              <a:ext uri="{FF2B5EF4-FFF2-40B4-BE49-F238E27FC236}">
                <a16:creationId xmlns:a16="http://schemas.microsoft.com/office/drawing/2014/main" id="{6871F752-9CEE-394B-ADF4-BD7FC96B2E6B}"/>
              </a:ext>
            </a:extLst>
          </p:cNvPr>
          <p:cNvPicPr>
            <a:picLocks noGrp="1" noChangeAspect="1"/>
          </p:cNvPicPr>
          <p:nvPr>
            <p:ph idx="1"/>
          </p:nvPr>
        </p:nvPicPr>
        <p:blipFill>
          <a:blip r:embed="rId2"/>
          <a:stretch>
            <a:fillRect/>
          </a:stretch>
        </p:blipFill>
        <p:spPr>
          <a:xfrm>
            <a:off x="1313968" y="643467"/>
            <a:ext cx="9564063" cy="5571066"/>
          </a:xfrm>
          <a:prstGeom prst="rect">
            <a:avLst/>
          </a:prstGeom>
        </p:spPr>
      </p:pic>
      <p:sp>
        <p:nvSpPr>
          <p:cNvPr id="6" name="Rechteck 5">
            <a:extLst>
              <a:ext uri="{FF2B5EF4-FFF2-40B4-BE49-F238E27FC236}">
                <a16:creationId xmlns:a16="http://schemas.microsoft.com/office/drawing/2014/main" id="{F208BF0C-C61E-2644-8F9B-3CA41BD4F0E8}"/>
              </a:ext>
            </a:extLst>
          </p:cNvPr>
          <p:cNvSpPr/>
          <p:nvPr/>
        </p:nvSpPr>
        <p:spPr>
          <a:xfrm>
            <a:off x="2916448" y="6433304"/>
            <a:ext cx="5125699" cy="369332"/>
          </a:xfrm>
          <a:prstGeom prst="rect">
            <a:avLst/>
          </a:prstGeom>
        </p:spPr>
        <p:txBody>
          <a:bodyPr wrap="none">
            <a:spAutoFit/>
          </a:bodyPr>
          <a:lstStyle/>
          <a:p>
            <a:r>
              <a:rPr lang="de-DE" dirty="0">
                <a:hlinkClick r:id="rId3"/>
              </a:rPr>
              <a:t>https://www.youtube.com/watch?v=K0hg6o9MWKQ</a:t>
            </a:r>
            <a:endParaRPr lang="de-DE" dirty="0"/>
          </a:p>
        </p:txBody>
      </p:sp>
    </p:spTree>
    <p:extLst>
      <p:ext uri="{BB962C8B-B14F-4D97-AF65-F5344CB8AC3E}">
        <p14:creationId xmlns:p14="http://schemas.microsoft.com/office/powerpoint/2010/main" val="14528807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3 (60 </a:t>
            </a:r>
            <a:r>
              <a:rPr lang="de-DE">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2"/>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3"/>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11B4C-5B03-AF4C-AD3F-312CD4FE2AC8}"/>
              </a:ext>
            </a:extLst>
          </p:cNvPr>
          <p:cNvSpPr>
            <a:spLocks noGrp="1"/>
          </p:cNvSpPr>
          <p:nvPr>
            <p:ph type="title"/>
          </p:nvPr>
        </p:nvSpPr>
        <p:spPr/>
        <p:txBody>
          <a:bodyPr/>
          <a:lstStyle/>
          <a:p>
            <a:r>
              <a:rPr lang="de-DE" dirty="0" err="1"/>
              <a:t>If</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brush</a:t>
            </a:r>
            <a:r>
              <a:rPr lang="de-DE" dirty="0"/>
              <a:t> </a:t>
            </a:r>
            <a:r>
              <a:rPr lang="de-DE" dirty="0" err="1"/>
              <a:t>up</a:t>
            </a:r>
            <a:r>
              <a:rPr lang="de-DE" dirty="0"/>
              <a:t> </a:t>
            </a:r>
            <a:r>
              <a:rPr lang="de-DE" dirty="0" err="1"/>
              <a:t>your</a:t>
            </a:r>
            <a:r>
              <a:rPr lang="de-DE" dirty="0"/>
              <a:t> CLI </a:t>
            </a:r>
            <a:r>
              <a:rPr lang="de-DE" dirty="0" err="1"/>
              <a:t>skills</a:t>
            </a:r>
            <a:endParaRPr lang="de-DE" dirty="0"/>
          </a:p>
        </p:txBody>
      </p:sp>
      <p:sp>
        <p:nvSpPr>
          <p:cNvPr id="3" name="Inhaltsplatzhalter 2">
            <a:extLst>
              <a:ext uri="{FF2B5EF4-FFF2-40B4-BE49-F238E27FC236}">
                <a16:creationId xmlns:a16="http://schemas.microsoft.com/office/drawing/2014/main" id="{CE16B53A-C927-B740-A0E6-E1643CE8B105}"/>
              </a:ext>
            </a:extLst>
          </p:cNvPr>
          <p:cNvSpPr>
            <a:spLocks noGrp="1"/>
          </p:cNvSpPr>
          <p:nvPr>
            <p:ph idx="1"/>
          </p:nvPr>
        </p:nvSpPr>
        <p:spPr/>
        <p:txBody>
          <a:bodyPr/>
          <a:lstStyle/>
          <a:p>
            <a:r>
              <a:rPr lang="de-DE" dirty="0">
                <a:hlinkClick r:id="rId2"/>
              </a:rPr>
              <a:t>https://blog.robertelder.org/data-science-linux-command-line/</a:t>
            </a:r>
            <a:r>
              <a:rPr lang="de-DE" dirty="0"/>
              <a:t> </a:t>
            </a:r>
          </a:p>
          <a:p>
            <a:r>
              <a:rPr lang="de-DE" dirty="0" err="1"/>
              <a:t>Gives</a:t>
            </a:r>
            <a:r>
              <a:rPr lang="de-DE" dirty="0"/>
              <a:t> a </a:t>
            </a:r>
            <a:r>
              <a:rPr lang="de-DE" dirty="0" err="1"/>
              <a:t>great</a:t>
            </a:r>
            <a:r>
              <a:rPr lang="de-DE" dirty="0"/>
              <a:t> </a:t>
            </a:r>
            <a:r>
              <a:rPr lang="de-DE" dirty="0" err="1"/>
              <a:t>introduction</a:t>
            </a:r>
            <a:r>
              <a:rPr lang="de-DE" dirty="0"/>
              <a:t> </a:t>
            </a:r>
            <a:r>
              <a:rPr lang="de-DE" dirty="0" err="1"/>
              <a:t>to</a:t>
            </a:r>
            <a:r>
              <a:rPr lang="de-DE" dirty="0"/>
              <a:t> </a:t>
            </a:r>
            <a:r>
              <a:rPr lang="de-DE" dirty="0" err="1"/>
              <a:t>the</a:t>
            </a:r>
            <a:r>
              <a:rPr lang="de-DE" dirty="0"/>
              <a:t> </a:t>
            </a:r>
            <a:r>
              <a:rPr lang="de-DE" dirty="0" err="1"/>
              <a:t>tools</a:t>
            </a:r>
            <a:r>
              <a:rPr lang="de-DE" dirty="0"/>
              <a:t> </a:t>
            </a:r>
            <a:r>
              <a:rPr lang="de-DE" dirty="0" err="1"/>
              <a:t>available</a:t>
            </a:r>
            <a:endParaRPr lang="de-DE" dirty="0"/>
          </a:p>
        </p:txBody>
      </p:sp>
    </p:spTree>
    <p:extLst>
      <p:ext uri="{BB962C8B-B14F-4D97-AF65-F5344CB8AC3E}">
        <p14:creationId xmlns:p14="http://schemas.microsoft.com/office/powerpoint/2010/main" val="4668572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lnSpcReduction="10000"/>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a:t>
            </a: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(falls genug Zeit)</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0596155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a:solidFill>
                  <a:schemeClr val="bg1">
                    <a:lumMod val="85000"/>
                    <a:lumOff val="15000"/>
                  </a:schemeClr>
                </a:solidFill>
              </a:rPr>
              <a:t>Georg Heiler @geoHeil</a:t>
            </a: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303851278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3"/>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2394622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41</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2"/>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2"/>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3"/>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49</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2"/>
              </a:rPr>
              <a:t>Datagrip</a:t>
            </a:r>
            <a:r>
              <a:rPr lang="de-DE" dirty="0"/>
              <a:t> </a:t>
            </a:r>
            <a:r>
              <a:rPr lang="de-DE" dirty="0" err="1"/>
              <a:t>recommended</a:t>
            </a:r>
            <a:r>
              <a:rPr lang="de-DE" dirty="0"/>
              <a:t>, </a:t>
            </a:r>
            <a:r>
              <a:rPr lang="de-DE" dirty="0">
                <a:hlinkClick r:id="rId3"/>
              </a:rPr>
              <a:t>free EDU license available</a:t>
            </a:r>
            <a:r>
              <a:rPr lang="de-DE" dirty="0"/>
              <a:t>)</a:t>
            </a:r>
          </a:p>
          <a:p>
            <a:r>
              <a:rPr lang="de-DE" dirty="0"/>
              <a:t>Optional JDK8</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50</a:t>
            </a:fld>
            <a:endParaRPr lang="en-US"/>
          </a:p>
        </p:txBody>
      </p:sp>
    </p:spTree>
    <p:extLst>
      <p:ext uri="{BB962C8B-B14F-4D97-AF65-F5344CB8AC3E}">
        <p14:creationId xmlns:p14="http://schemas.microsoft.com/office/powerpoint/2010/main" val="96882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51</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55</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59</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0000" lnSpcReduction="20000"/>
          </a:bodyPr>
          <a:lstStyle/>
          <a:p>
            <a:pPr>
              <a:lnSpc>
                <a:spcPct val="90000"/>
              </a:lnSpc>
            </a:pPr>
            <a:r>
              <a:rPr lang="de-DE" sz="900" dirty="0">
                <a:solidFill>
                  <a:schemeClr val="tx2"/>
                </a:solidFill>
                <a:hlinkClick r:id="rId2"/>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3"/>
              </a:rPr>
              <a:t>http://faculty.marshall.usc.edu/gareth-james/ISL/</a:t>
            </a:r>
            <a:endParaRPr lang="de-DE" sz="900" dirty="0">
              <a:solidFill>
                <a:schemeClr val="tx2"/>
              </a:solidFill>
            </a:endParaRPr>
          </a:p>
          <a:p>
            <a:pPr>
              <a:lnSpc>
                <a:spcPct val="90000"/>
              </a:lnSpc>
            </a:pPr>
            <a:r>
              <a:rPr lang="de-DE" sz="900" dirty="0">
                <a:solidFill>
                  <a:schemeClr val="tx2"/>
                </a:solidFill>
                <a:hlinkClick r:id="rId4"/>
              </a:rPr>
              <a:t>https://dataintensive.net</a:t>
            </a:r>
            <a:r>
              <a:rPr lang="de-DE" sz="900" dirty="0">
                <a:solidFill>
                  <a:schemeClr val="tx2"/>
                </a:solidFill>
              </a:rPr>
              <a:t> </a:t>
            </a:r>
          </a:p>
          <a:p>
            <a:pPr>
              <a:lnSpc>
                <a:spcPct val="90000"/>
              </a:lnSpc>
            </a:pPr>
            <a:r>
              <a:rPr lang="de-DE" sz="900" dirty="0">
                <a:solidFill>
                  <a:schemeClr val="tx2"/>
                </a:solidFill>
                <a:hlinkClick r:id="rId5"/>
              </a:rPr>
              <a:t>https://r4ds.had.co</a:t>
            </a:r>
            <a:r>
              <a:rPr lang="de-DE" sz="900" dirty="0">
                <a:solidFill>
                  <a:schemeClr val="tx2"/>
                </a:solidFill>
              </a:rPr>
              <a:t>. </a:t>
            </a:r>
          </a:p>
          <a:p>
            <a:pPr>
              <a:lnSpc>
                <a:spcPct val="90000"/>
              </a:lnSpc>
            </a:pPr>
            <a:r>
              <a:rPr lang="de-DE" sz="900" dirty="0">
                <a:solidFill>
                  <a:schemeClr val="tx2"/>
                </a:solidFill>
                <a:hlinkClick r:id="rId6"/>
              </a:rPr>
              <a:t>https://www.amazon.de/dp/B07L9JDXM8/</a:t>
            </a:r>
            <a:r>
              <a:rPr lang="de-DE" sz="900" dirty="0">
                <a:solidFill>
                  <a:schemeClr val="tx2"/>
                </a:solidFill>
              </a:rPr>
              <a:t> </a:t>
            </a:r>
          </a:p>
          <a:p>
            <a:pPr>
              <a:lnSpc>
                <a:spcPct val="90000"/>
              </a:lnSpc>
            </a:pPr>
            <a:r>
              <a:rPr lang="de-DE" sz="900" dirty="0">
                <a:solidFill>
                  <a:schemeClr val="tx2"/>
                </a:solidFill>
                <a:hlinkClick r:id="rId7"/>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8"/>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9"/>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0"/>
              </a:rPr>
              <a:t>http://www.sql-lessons.com/</a:t>
            </a:r>
            <a:endParaRPr lang="de-AT" sz="900" dirty="0">
              <a:solidFill>
                <a:schemeClr val="tx2"/>
              </a:solidFill>
            </a:endParaRPr>
          </a:p>
          <a:p>
            <a:pPr lvl="1" indent="-228600">
              <a:lnSpc>
                <a:spcPct val="90000"/>
              </a:lnSpc>
            </a:pPr>
            <a:r>
              <a:rPr lang="de-AT" sz="900" dirty="0">
                <a:solidFill>
                  <a:schemeClr val="tx2"/>
                </a:solidFill>
                <a:hlinkClick r:id="rId11"/>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2"/>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3"/>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4"/>
              </a:rPr>
              <a:t>Python Data Science Handbook</a:t>
            </a:r>
            <a:endParaRPr lang="de-DE" sz="900" dirty="0">
              <a:solidFill>
                <a:schemeClr val="tx2"/>
              </a:solidFill>
            </a:endParaRPr>
          </a:p>
          <a:p>
            <a:pPr>
              <a:lnSpc>
                <a:spcPct val="90000"/>
              </a:lnSpc>
            </a:pPr>
            <a:r>
              <a:rPr lang="de-DE" sz="900" u="sng" dirty="0">
                <a:solidFill>
                  <a:schemeClr val="tx2"/>
                </a:solidFill>
                <a:hlinkClick r:id="rId15"/>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6"/>
              </a:rPr>
              <a:t>http://course18.fast.ai/ml</a:t>
            </a:r>
            <a:endParaRPr lang="de-DE" sz="900" u="sng" dirty="0">
              <a:solidFill>
                <a:schemeClr val="tx2"/>
              </a:solidFill>
            </a:endParaRPr>
          </a:p>
          <a:p>
            <a:pPr>
              <a:lnSpc>
                <a:spcPct val="90000"/>
              </a:lnSpc>
            </a:pPr>
            <a:r>
              <a:rPr lang="de-DE" sz="900" dirty="0">
                <a:hlinkClick r:id="rId17"/>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18"/>
              </a:rPr>
              <a:t>https://course.fast.ai</a:t>
            </a:r>
            <a:endParaRPr lang="de-DE" sz="900" dirty="0"/>
          </a:p>
          <a:p>
            <a:pPr>
              <a:lnSpc>
                <a:spcPct val="90000"/>
              </a:lnSpc>
            </a:pPr>
            <a:r>
              <a:rPr lang="de-DE" sz="900" dirty="0">
                <a:hlinkClick r:id="rId3"/>
              </a:rPr>
              <a:t>http://faculty.marshall.usc.edu/gareth-james/ISL/</a:t>
            </a:r>
            <a:endParaRPr lang="de-DE" sz="900" dirty="0"/>
          </a:p>
          <a:p>
            <a:pPr>
              <a:lnSpc>
                <a:spcPct val="90000"/>
              </a:lnSpc>
            </a:pPr>
            <a:r>
              <a:rPr lang="de-DE" sz="900" dirty="0">
                <a:hlinkClick r:id="rId19"/>
              </a:rPr>
              <a:t>https://www.math3ma.com/blog/matrices-probability-graphs</a:t>
            </a:r>
            <a:endParaRPr lang="de-DE" sz="900" dirty="0"/>
          </a:p>
          <a:p>
            <a:pPr>
              <a:lnSpc>
                <a:spcPct val="90000"/>
              </a:lnSpc>
            </a:pPr>
            <a:r>
              <a:rPr lang="de-DE" sz="900" dirty="0">
                <a:hlinkClick r:id="rId20"/>
              </a:rPr>
              <a:t>https://medium.com/deliberate-data-science/so-you-want-become-a-data-science-manager-4ff9544e6827</a:t>
            </a:r>
            <a:endParaRPr lang="de-DE" sz="900" dirty="0"/>
          </a:p>
          <a:p>
            <a:pPr>
              <a:lnSpc>
                <a:spcPct val="90000"/>
              </a:lnSpc>
            </a:pPr>
            <a:r>
              <a:rPr lang="de-DE" sz="900" dirty="0">
                <a:hlinkClick r:id="rId21"/>
              </a:rPr>
              <a:t>https://medium.com/baseds/scalability-growing-a-system-in-different-directions-ae16469c4cb3</a:t>
            </a:r>
            <a:endParaRPr lang="de-DE" sz="900" dirty="0"/>
          </a:p>
          <a:p>
            <a:pPr>
              <a:lnSpc>
                <a:spcPct val="90000"/>
              </a:lnSpc>
            </a:pPr>
            <a:r>
              <a:rPr lang="de-DE" sz="900" b="1" dirty="0">
                <a:hlinkClick r:id="rId22"/>
              </a:rPr>
              <a:t>https://veekaybee.github.io/2019/02/13/data-science-is-different/</a:t>
            </a:r>
            <a:endParaRPr lang="de-DE" sz="900" b="1" dirty="0"/>
          </a:p>
          <a:p>
            <a:pPr>
              <a:lnSpc>
                <a:spcPct val="90000"/>
              </a:lnSpc>
            </a:pPr>
            <a:r>
              <a:rPr lang="de-DE" sz="900" dirty="0">
                <a:hlinkClick r:id="rId23"/>
              </a:rPr>
              <a:t>https://caitlinhudon.com/2018/11/28/git-sql-together/</a:t>
            </a:r>
            <a:endParaRPr lang="de-DE" sz="900" dirty="0"/>
          </a:p>
          <a:p>
            <a:pPr>
              <a:lnSpc>
                <a:spcPct val="90000"/>
              </a:lnSpc>
            </a:pPr>
            <a:r>
              <a:rPr lang="de-DE" sz="900" dirty="0">
                <a:hlinkClick r:id="rId24"/>
              </a:rPr>
              <a:t>https://dataengweekly.com</a:t>
            </a:r>
            <a:endParaRPr lang="de-DE" sz="900" dirty="0"/>
          </a:p>
          <a:p>
            <a:pPr>
              <a:lnSpc>
                <a:spcPct val="90000"/>
              </a:lnSpc>
            </a:pPr>
            <a:r>
              <a:rPr lang="de-DE" sz="900" dirty="0">
                <a:hlinkClick r:id="rId25"/>
              </a:rPr>
              <a:t>http://datasciencemasters.org/</a:t>
            </a:r>
            <a:endParaRPr lang="de-DE" sz="900" dirty="0"/>
          </a:p>
          <a:p>
            <a:pPr>
              <a:lnSpc>
                <a:spcPct val="90000"/>
              </a:lnSpc>
            </a:pPr>
            <a:r>
              <a:rPr lang="de-DE" sz="900" dirty="0">
                <a:hlinkClick r:id="rId26"/>
              </a:rPr>
              <a:t>http://data8.org/</a:t>
            </a:r>
            <a:endParaRPr lang="de-DE" sz="900" b="1" dirty="0">
              <a:solidFill>
                <a:schemeClr val="tx2"/>
              </a:solidFill>
            </a:endParaRPr>
          </a:p>
          <a:p>
            <a:pPr>
              <a:lnSpc>
                <a:spcPct val="90000"/>
              </a:lnSpc>
            </a:pPr>
            <a:r>
              <a:rPr lang="de-DE" sz="900" dirty="0">
                <a:solidFill>
                  <a:schemeClr val="tx2"/>
                </a:solidFill>
              </a:rPr>
              <a:t>check out </a:t>
            </a:r>
            <a:r>
              <a:rPr lang="de-DE" sz="900" u="sng" dirty="0">
                <a:solidFill>
                  <a:schemeClr val="tx2"/>
                </a:solidFill>
                <a:hlinkClick r:id="rId27"/>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en-US" sz="900" dirty="0">
              <a:solidFill>
                <a:schemeClr val="tx2"/>
              </a:solidFill>
            </a:endParaRPr>
          </a:p>
          <a:p>
            <a:pPr>
              <a:lnSpc>
                <a:spcPct val="90000"/>
              </a:lnSpc>
            </a:pPr>
            <a:r>
              <a:rPr lang="de-DE" sz="900" dirty="0">
                <a:hlinkClick r:id="rId28"/>
              </a:rPr>
              <a:t>https://www.cs.cornell.edu/jeh/book%20no%20so;utions%20March%202019.pdf</a:t>
            </a:r>
            <a:endParaRPr lang="de-DE" sz="900" dirty="0"/>
          </a:p>
          <a:p>
            <a:pPr>
              <a:lnSpc>
                <a:spcPct val="90000"/>
              </a:lnSpc>
            </a:pPr>
            <a:r>
              <a:rPr lang="de-DE" sz="900" dirty="0">
                <a:hlinkClick r:id="rId29"/>
              </a:rPr>
              <a:t>https://web.stanford.edu/~hastie/ElemStatLearn/</a:t>
            </a:r>
            <a:endParaRPr lang="de-DE" sz="900" dirty="0"/>
          </a:p>
          <a:p>
            <a:pPr>
              <a:lnSpc>
                <a:spcPct val="90000"/>
              </a:lnSpc>
            </a:pPr>
            <a:r>
              <a:rPr lang="de-DE" sz="900" dirty="0">
                <a:hlinkClick r:id="rId30"/>
              </a:rPr>
              <a:t>https://chartio.com/blog/cloud-data-management-book-launch/</a:t>
            </a:r>
            <a:endParaRPr lang="de-DE" sz="900" dirty="0"/>
          </a:p>
          <a:p>
            <a:pPr>
              <a:lnSpc>
                <a:spcPct val="90000"/>
              </a:lnSpc>
            </a:pPr>
            <a:r>
              <a:rPr lang="de-DE" sz="900" dirty="0">
                <a:hlinkClick r:id="rId31"/>
              </a:rPr>
              <a:t>https://dataschool.com/books/</a:t>
            </a:r>
            <a:endParaRPr lang="de-DE" sz="900" dirty="0"/>
          </a:p>
          <a:p>
            <a:pPr>
              <a:lnSpc>
                <a:spcPct val="90000"/>
              </a:lnSpc>
            </a:pPr>
            <a:r>
              <a:rPr lang="de-DE" sz="900" dirty="0">
                <a:hlinkClick r:id="rId32"/>
              </a:rPr>
              <a:t>https://developers.google.com/machine-learning/guides/rules-of-ml</a:t>
            </a:r>
            <a:endParaRPr lang="de-DE" sz="900" dirty="0"/>
          </a:p>
          <a:p>
            <a:pPr>
              <a:lnSpc>
                <a:spcPct val="90000"/>
              </a:lnSpc>
            </a:pPr>
            <a:r>
              <a:rPr lang="de-DE" sz="900" dirty="0">
                <a:hlinkClick r:id="rId33"/>
              </a:rPr>
              <a:t>https://www.cs.princeton.edu/~arvindn/talks/MIT-STS-AI-snakeoil.pdf</a:t>
            </a:r>
            <a:endParaRPr lang="de-DE" sz="900" dirty="0"/>
          </a:p>
          <a:p>
            <a:pPr>
              <a:lnSpc>
                <a:spcPct val="90000"/>
              </a:lnSpc>
            </a:pPr>
            <a:r>
              <a:rPr lang="de-DE" sz="900" dirty="0">
                <a:solidFill>
                  <a:schemeClr val="tx2"/>
                </a:solidFill>
                <a:hlinkClick r:id="rId34"/>
              </a:rPr>
              <a:t>https://textbooks.math.gatech.edu/ila/</a:t>
            </a:r>
            <a:r>
              <a:rPr lang="de-DE" sz="900" dirty="0">
                <a:solidFill>
                  <a:schemeClr val="tx2"/>
                </a:solidFill>
              </a:rPr>
              <a:t> </a:t>
            </a:r>
          </a:p>
          <a:p>
            <a:pPr>
              <a:lnSpc>
                <a:spcPct val="90000"/>
              </a:lnSpc>
            </a:pPr>
            <a:r>
              <a:rPr lang="de-DE" sz="900" dirty="0">
                <a:solidFill>
                  <a:schemeClr val="tx2"/>
                </a:solidFill>
                <a:hlinkClick r:id="rId35"/>
              </a:rPr>
              <a:t>http://pythontutor.com/</a:t>
            </a:r>
            <a:r>
              <a:rPr lang="de-DE" sz="900" dirty="0">
                <a:solidFill>
                  <a:schemeClr val="tx2"/>
                </a:solidFill>
              </a:rPr>
              <a:t> </a:t>
            </a:r>
          </a:p>
          <a:p>
            <a:pPr>
              <a:lnSpc>
                <a:spcPct val="90000"/>
              </a:lnSpc>
            </a:pPr>
            <a:r>
              <a:rPr lang="de-DE" sz="900" dirty="0">
                <a:solidFill>
                  <a:schemeClr val="tx2"/>
                </a:solidFill>
                <a:hlinkClick r:id="rId36"/>
              </a:rPr>
              <a:t>https://explained.ai/matrix-calculus/index.html</a:t>
            </a:r>
            <a:r>
              <a:rPr lang="de-DE" sz="900">
                <a:solidFill>
                  <a:schemeClr val="tx2"/>
                </a:solidFill>
              </a:rPr>
              <a:t> </a:t>
            </a:r>
            <a:endParaRPr lang="de-DE" sz="900" dirty="0">
              <a:solidFill>
                <a:schemeClr val="tx2"/>
              </a:solidFill>
            </a:endParaRPr>
          </a:p>
        </p:txBody>
      </p:sp>
      <p:pic>
        <p:nvPicPr>
          <p:cNvPr id="4" name="Grafik 3" descr="Ein Bild, das Text enthält.&#10;&#10;Automatisch generierte Beschreibung">
            <a:hlinkClick r:id="rId37"/>
            <a:extLst>
              <a:ext uri="{FF2B5EF4-FFF2-40B4-BE49-F238E27FC236}">
                <a16:creationId xmlns:a16="http://schemas.microsoft.com/office/drawing/2014/main" id="{B29C1205-3919-B742-BF8E-E49128E7E1A6}"/>
              </a:ext>
            </a:extLst>
          </p:cNvPr>
          <p:cNvPicPr>
            <a:picLocks noChangeAspect="1"/>
          </p:cNvPicPr>
          <p:nvPr/>
        </p:nvPicPr>
        <p:blipFill rotWithShape="1">
          <a:blip r:embed="rId38"/>
          <a:srcRect t="890"/>
          <a:stretch/>
        </p:blipFill>
        <p:spPr>
          <a:xfrm>
            <a:off x="7521283" y="10"/>
            <a:ext cx="4670717" cy="6857990"/>
          </a:xfrm>
          <a:prstGeom prst="rect">
            <a:avLst/>
          </a:prstGeom>
        </p:spPr>
      </p:pic>
      <p:pic>
        <p:nvPicPr>
          <p:cNvPr id="5" name="Grafik 4">
            <a:extLst>
              <a:ext uri="{FF2B5EF4-FFF2-40B4-BE49-F238E27FC236}">
                <a16:creationId xmlns:a16="http://schemas.microsoft.com/office/drawing/2014/main" id="{04B11CD5-3BD2-574D-8762-D9931CD69F67}"/>
              </a:ext>
            </a:extLst>
          </p:cNvPr>
          <p:cNvPicPr>
            <a:picLocks noChangeAspect="1"/>
          </p:cNvPicPr>
          <p:nvPr/>
        </p:nvPicPr>
        <p:blipFill>
          <a:blip r:embed="rId39"/>
          <a:stretch>
            <a:fillRect/>
          </a:stretch>
        </p:blipFill>
        <p:spPr>
          <a:xfrm>
            <a:off x="6890197" y="4490510"/>
            <a:ext cx="1769533" cy="236748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60</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C0FB9D1-3FB2-964E-93F5-5EBFCB0128A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b="0" kern="1200" cap="all" dirty="0">
                <a:solidFill>
                  <a:srgbClr val="FFFFFF"/>
                </a:solidFill>
                <a:latin typeface="+mj-lt"/>
                <a:ea typeface="+mj-ea"/>
                <a:cs typeface="+mj-cs"/>
              </a:rPr>
              <a:t>Abraham Wald</a:t>
            </a:r>
            <a:br>
              <a:rPr lang="en-US" sz="3600" b="0" kern="1200" cap="all" dirty="0">
                <a:solidFill>
                  <a:srgbClr val="FFFFFF"/>
                </a:solidFill>
                <a:latin typeface="+mj-lt"/>
                <a:ea typeface="+mj-ea"/>
                <a:cs typeface="+mj-cs"/>
              </a:rPr>
            </a:br>
            <a:br>
              <a:rPr lang="en-US" sz="3600" b="0" kern="1200" cap="all" dirty="0">
                <a:solidFill>
                  <a:srgbClr val="FFFFFF"/>
                </a:solidFill>
                <a:latin typeface="+mj-lt"/>
                <a:ea typeface="+mj-ea"/>
                <a:cs typeface="+mj-cs"/>
              </a:rPr>
            </a:br>
            <a:r>
              <a:rPr lang="en-US" sz="3600" b="0" kern="1200" cap="all" dirty="0">
                <a:solidFill>
                  <a:srgbClr val="FFFFFF"/>
                </a:solidFill>
                <a:latin typeface="+mj-lt"/>
                <a:ea typeface="+mj-ea"/>
                <a:cs typeface="+mj-cs"/>
              </a:rPr>
              <a:t>the Missing Bullet Holes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17906034-0113-AF4D-9EAB-96EDEFABFB5B}"/>
              </a:ext>
            </a:extLst>
          </p:cNvPr>
          <p:cNvPicPr>
            <a:picLocks noGrp="1" noChangeAspect="1"/>
          </p:cNvPicPr>
          <p:nvPr>
            <p:ph idx="1"/>
          </p:nvPr>
        </p:nvPicPr>
        <p:blipFill rotWithShape="1">
          <a:blip r:embed="rId2"/>
          <a:srcRect l="6381" r="4134" b="-2"/>
          <a:stretch/>
        </p:blipFill>
        <p:spPr>
          <a:xfrm>
            <a:off x="4654295" y="457200"/>
            <a:ext cx="7086151" cy="5899650"/>
          </a:xfrm>
          <a:prstGeom prst="rect">
            <a:avLst/>
          </a:prstGeom>
        </p:spPr>
      </p:pic>
      <p:sp>
        <p:nvSpPr>
          <p:cNvPr id="5" name="Rechteck 4">
            <a:extLst>
              <a:ext uri="{FF2B5EF4-FFF2-40B4-BE49-F238E27FC236}">
                <a16:creationId xmlns:a16="http://schemas.microsoft.com/office/drawing/2014/main" id="{EBA9AD02-CD65-AF47-8AC1-16E09123A86D}"/>
              </a:ext>
            </a:extLst>
          </p:cNvPr>
          <p:cNvSpPr/>
          <p:nvPr/>
        </p:nvSpPr>
        <p:spPr>
          <a:xfrm>
            <a:off x="66260" y="6489267"/>
            <a:ext cx="11518789" cy="369332"/>
          </a:xfrm>
          <a:prstGeom prst="rect">
            <a:avLst/>
          </a:prstGeom>
        </p:spPr>
        <p:txBody>
          <a:bodyPr wrap="square">
            <a:spAutoFit/>
          </a:bodyPr>
          <a:lstStyle/>
          <a:p>
            <a:r>
              <a:rPr lang="de-DE" dirty="0">
                <a:hlinkClick r:id="rId3"/>
              </a:rPr>
              <a:t>https://medium.com/@penguinpress/an-excerpt-from-how-not-to-be-wrong-by-jordan-ellenberg-664e708cfc3d</a:t>
            </a:r>
            <a:endParaRPr lang="de-DE" dirty="0"/>
          </a:p>
        </p:txBody>
      </p:sp>
    </p:spTree>
    <p:extLst>
      <p:ext uri="{BB962C8B-B14F-4D97-AF65-F5344CB8AC3E}">
        <p14:creationId xmlns:p14="http://schemas.microsoft.com/office/powerpoint/2010/main" val="1199732150"/>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63</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a:t>By Ingrid Kallick (http://www.ikallick.com) - The image was created by Ingrid Kallick for the program cover of the 1996 annual meeting of the American Astronomical Association. An earlier version was created for the National Center for Supercomputing Applications. The artist gave permission for use to the University of Wisconsin Department of Astronomy. The STScI subsequently used the image. http://www.ikallick.com, Public Domain, https://commons.wikimedia.org/w/index.php?curid=3498985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928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73</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74</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75</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6043492"/>
            <a:ext cx="10999165" cy="646331"/>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a:p>
            <a:r>
              <a:rPr lang="de-DE" dirty="0">
                <a:hlinkClick r:id="rId6"/>
              </a:rPr>
              <a:t>https://textbooks.math.gatech.edu/ila/</a:t>
            </a:r>
            <a:r>
              <a:rPr lang="de-DE" dirty="0"/>
              <a:t> </a:t>
            </a:r>
          </a:p>
        </p:txBody>
      </p:sp>
    </p:spTree>
    <p:extLst>
      <p:ext uri="{BB962C8B-B14F-4D97-AF65-F5344CB8AC3E}">
        <p14:creationId xmlns:p14="http://schemas.microsoft.com/office/powerpoint/2010/main" val="2421813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78</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79</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a:solidFill>
                  <a:srgbClr val="FFFFFF">
                    <a:alpha val="90000"/>
                  </a:srgbClr>
                </a:solidFill>
              </a:rPr>
              <a:t>What</a:t>
            </a:r>
            <a:r>
              <a:rPr lang="de-DE" sz="6100" dirty="0">
                <a:solidFill>
                  <a:srgbClr val="FFFFFF">
                    <a:alpha val="90000"/>
                  </a:srgbClr>
                </a:solidFill>
              </a:rPr>
              <a:t> </a:t>
            </a:r>
            <a:r>
              <a:rPr lang="de-DE" sz="6100">
                <a:solidFill>
                  <a:srgbClr val="FFFFFF">
                    <a:alpha val="90000"/>
                  </a:srgbClr>
                </a:solidFill>
              </a:rPr>
              <a:t>is</a:t>
            </a:r>
            <a:r>
              <a:rPr lang="de-DE" sz="6100" dirty="0">
                <a:solidFill>
                  <a:srgbClr val="FFFFFF">
                    <a:alpha val="90000"/>
                  </a:srgbClr>
                </a:solidFill>
              </a:rPr>
              <a:t> </a:t>
            </a:r>
            <a:r>
              <a:rPr lang="de-DE" sz="6100">
                <a:solidFill>
                  <a:srgbClr val="FFFFFF">
                    <a:alpha val="90000"/>
                  </a:srgbClr>
                </a:solidFill>
              </a:rPr>
              <a:t>data</a:t>
            </a:r>
            <a:r>
              <a:rPr lang="de-DE" sz="6100" dirty="0">
                <a:solidFill>
                  <a:srgbClr val="FFFFFF">
                    <a:alpha val="90000"/>
                  </a:srgbClr>
                </a:solidFill>
              </a:rPr>
              <a:t> </a:t>
            </a:r>
            <a:r>
              <a:rPr lang="de-DE" sz="6100">
                <a:solidFill>
                  <a:srgbClr val="FFFFFF">
                    <a:alpha val="90000"/>
                  </a:srgbClr>
                </a:solidFill>
              </a:rPr>
              <a:t>science</a:t>
            </a:r>
            <a:r>
              <a:rPr lang="de-DE" sz="6100" dirty="0">
                <a:solidFill>
                  <a:srgbClr val="FFFFFF">
                    <a:alpha val="90000"/>
                  </a:srgbClr>
                </a:solidFill>
              </a:rPr>
              <a:t> &amp; </a:t>
            </a:r>
            <a:r>
              <a:rPr lang="de-DE" sz="6100">
                <a:solidFill>
                  <a:srgbClr val="FFFFFF">
                    <a:alpha val="90000"/>
                  </a:srgbClr>
                </a:solidFill>
              </a:rPr>
              <a:t>basics</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a:t>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0" y="190841"/>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82</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9425</Words>
  <Application>Microsoft Macintosh PowerPoint</Application>
  <PresentationFormat>Breitbild</PresentationFormat>
  <Paragraphs>1215</Paragraphs>
  <Slides>197</Slides>
  <Notes>139</Notes>
  <HiddenSlides>10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197</vt:i4>
      </vt:variant>
    </vt:vector>
  </HeadingPairs>
  <TitlesOfParts>
    <vt:vector size="210"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Danksagung für Unterstützung bei Materialien</vt:lpstr>
      <vt:lpstr>What is data science &amp; basics</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Abraham Wald  the Missing Bullet Holes</vt:lpstr>
      <vt:lpstr>Sometimes data exploration is all you need</vt:lpstr>
      <vt:lpstr>PowerPoint-Präsentation</vt:lpstr>
      <vt:lpstr>For stars close to the sun, they got the following result: </vt:lpstr>
      <vt:lpstr>They saw 4 groups of star types</vt:lpstr>
      <vt:lpstr>PowerPoint-Präsentation</vt:lpstr>
      <vt:lpstr>Classification</vt:lpstr>
      <vt:lpstr>Regression</vt:lpstr>
      <vt:lpstr>All models are wrong but some are useful </vt:lpstr>
      <vt:lpstr>Spherical Cows</vt:lpstr>
      <vt:lpstr>Fit the Model</vt:lpstr>
      <vt:lpstr>PowerPoint-Präsentation</vt:lpstr>
      <vt:lpstr>Regression</vt:lpstr>
      <vt:lpstr>Regression</vt:lpstr>
      <vt:lpstr>PowerPoint-Präsentation</vt:lpstr>
      <vt:lpstr>Example</vt:lpstr>
      <vt:lpstr>Bias and Variance for Classification</vt:lpstr>
      <vt:lpstr>PowerPoint-Präsentation</vt:lpstr>
      <vt:lpstr>Summary</vt:lpstr>
      <vt:lpstr>PowerPoint-Präsentation</vt:lpstr>
      <vt:lpstr>It’s easy to do a bad or misleading visualisation</vt:lpstr>
      <vt:lpstr>PowerPoint-Präsentation</vt:lpstr>
      <vt:lpstr>PowerPoint-Präsentation</vt:lpstr>
      <vt:lpstr>What is the real cause?</vt:lpstr>
      <vt:lpstr>Caveats</vt:lpstr>
      <vt:lpstr>PowerPoint-Präsentation</vt:lpstr>
      <vt:lpstr>Summary</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THE simplest database</vt:lpstr>
      <vt:lpstr>THE simplest database</vt:lpstr>
      <vt:lpstr>THE simplest database</vt:lpstr>
      <vt:lpstr>Difference to real world databaases</vt:lpstr>
      <vt:lpstr>sample data</vt:lpstr>
      <vt:lpstr>projection Π </vt:lpstr>
      <vt:lpstr>Selection σ </vt:lpstr>
      <vt:lpstr>Join ⋈ (natural)</vt:lpstr>
      <vt:lpstr>many join variants</vt:lpstr>
      <vt:lpstr>groupings</vt:lpstr>
      <vt:lpstr>common table expressions</vt:lpstr>
      <vt:lpstr>window functions</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PowerPoint-Präsentation</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 (60 Minutes)</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Choosing a evaluation metric</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Your turn - LAB 2 (60 Minutes)</vt:lpstr>
      <vt:lpstr>Live evaluation</vt:lpstr>
      <vt:lpstr>Things get serious now</vt:lpstr>
      <vt:lpstr>PowerPoint-Präsentation</vt:lpstr>
      <vt:lpstr>Process of trial and error – bring structure to it </vt:lpstr>
      <vt:lpstr>model deployment &amp; governance</vt:lpstr>
      <vt:lpstr>Your turn - LAB 3 (60 Minutes)</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If you need to brush up your CLI skills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10</cp:revision>
  <dcterms:created xsi:type="dcterms:W3CDTF">2019-11-01T06:42:11Z</dcterms:created>
  <dcterms:modified xsi:type="dcterms:W3CDTF">2019-11-29T09:57:55Z</dcterms:modified>
</cp:coreProperties>
</file>